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66" r:id="rId3"/>
    <p:sldId id="268" r:id="rId4"/>
    <p:sldId id="272" r:id="rId5"/>
    <p:sldId id="273" r:id="rId6"/>
    <p:sldId id="271" r:id="rId7"/>
    <p:sldId id="257" r:id="rId8"/>
    <p:sldId id="269" r:id="rId9"/>
    <p:sldId id="267" r:id="rId10"/>
    <p:sldId id="270"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65"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899" autoAdjust="0"/>
  </p:normalViewPr>
  <p:slideViewPr>
    <p:cSldViewPr snapToGrid="0" snapToObjects="1">
      <p:cViewPr>
        <p:scale>
          <a:sx n="35" d="100"/>
          <a:sy n="35" d="100"/>
        </p:scale>
        <p:origin x="1138" y="-5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3.org/TR/WD-DOM/introduct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beljs.io/rep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beljs.io/rep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01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just" defTabSz="457200" rtl="0" eaLnBrk="1" fontAlgn="auto" latinLnBrk="0" hangingPunct="1">
              <a:lnSpc>
                <a:spcPct val="117999"/>
              </a:lnSpc>
              <a:spcBef>
                <a:spcPts val="0"/>
              </a:spcBef>
              <a:spcAft>
                <a:spcPts val="0"/>
              </a:spcAft>
              <a:buClrTx/>
              <a:buSzTx/>
              <a:buFontTx/>
              <a:buNone/>
              <a:tabLst/>
              <a:defRPr/>
            </a:pPr>
            <a:r>
              <a:rPr lang="en-US" b="1" i="1" dirty="0">
                <a:solidFill>
                  <a:schemeClr val="dk1"/>
                </a:solidFill>
                <a:latin typeface="Montserrat"/>
                <a:ea typeface="Montserrat"/>
                <a:cs typeface="Montserrat"/>
                <a:sym typeface="Montserrat"/>
              </a:rPr>
              <a:t>Note: </a:t>
            </a:r>
            <a:r>
              <a:rPr lang="en-US" i="1" dirty="0">
                <a:solidFill>
                  <a:schemeClr val="dk1"/>
                </a:solidFill>
                <a:latin typeface="Montserrat Light"/>
                <a:ea typeface="Montserrat Light"/>
                <a:cs typeface="Montserrat Light"/>
                <a:sym typeface="Montserrat Light"/>
              </a:rPr>
              <a:t>Each element can only return one parent element. However, that element can contain many child elements.</a:t>
            </a:r>
            <a:endParaRPr lang="en-US" dirty="0"/>
          </a:p>
          <a:p>
            <a:endParaRPr lang="en-US" dirty="0"/>
          </a:p>
        </p:txBody>
      </p:sp>
    </p:spTree>
    <p:extLst>
      <p:ext uri="{BB962C8B-B14F-4D97-AF65-F5344CB8AC3E}">
        <p14:creationId xmlns:p14="http://schemas.microsoft.com/office/powerpoint/2010/main" val="76624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457200" lvl="0" indent="457200" algn="just" rtl="0">
              <a:lnSpc>
                <a:spcPct val="125000"/>
              </a:lnSpc>
              <a:spcBef>
                <a:spcPts val="0"/>
              </a:spcBef>
              <a:spcAft>
                <a:spcPts val="0"/>
              </a:spcAft>
              <a:buClr>
                <a:schemeClr val="dk1"/>
              </a:buClr>
              <a:buSzPts val="1100"/>
              <a:buFont typeface="Arial"/>
              <a:buNone/>
            </a:pPr>
            <a:r>
              <a:rPr lang="en-US" dirty="0">
                <a:solidFill>
                  <a:schemeClr val="dk1"/>
                </a:solidFill>
                <a:latin typeface="Montserrat Light"/>
                <a:ea typeface="Montserrat Light"/>
                <a:cs typeface="Montserrat Light"/>
                <a:sym typeface="Montserrat Light"/>
              </a:rPr>
              <a:t>The </a:t>
            </a:r>
            <a:r>
              <a:rPr lang="en-US" dirty="0" err="1">
                <a:solidFill>
                  <a:schemeClr val="dk1"/>
                </a:solidFill>
                <a:latin typeface="Montserrat Light"/>
                <a:ea typeface="Montserrat Light"/>
                <a:cs typeface="Montserrat Light"/>
                <a:sym typeface="Montserrat Light"/>
              </a:rPr>
              <a:t>createElement</a:t>
            </a:r>
            <a:r>
              <a:rPr lang="en-US" dirty="0">
                <a:solidFill>
                  <a:schemeClr val="dk1"/>
                </a:solidFill>
                <a:latin typeface="Montserrat Light"/>
                <a:ea typeface="Montserrat Light"/>
                <a:cs typeface="Montserrat Light"/>
                <a:sym typeface="Montserrat Light"/>
              </a:rPr>
              <a:t>() method takes three arguments:</a:t>
            </a:r>
          </a:p>
          <a:p>
            <a:pPr marL="13716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Type: this could be an HTML tag name (such as ‘div’ or ‘h1’) or a </a:t>
            </a:r>
            <a:r>
              <a:rPr lang="en-US" dirty="0" err="1">
                <a:solidFill>
                  <a:schemeClr val="dk1"/>
                </a:solidFill>
                <a:latin typeface="Montserrat Light"/>
                <a:ea typeface="Montserrat Light"/>
                <a:cs typeface="Montserrat Light"/>
                <a:sym typeface="Montserrat Light"/>
              </a:rPr>
              <a:t>ReactClass</a:t>
            </a:r>
            <a:r>
              <a:rPr lang="en-US" dirty="0">
                <a:solidFill>
                  <a:schemeClr val="dk1"/>
                </a:solidFill>
                <a:latin typeface="Montserrat Light"/>
                <a:ea typeface="Montserrat Light"/>
                <a:cs typeface="Montserrat Light"/>
                <a:sym typeface="Montserrat Light"/>
              </a:rPr>
              <a:t> (which you will learn more about later). It describes what type of element you are creating.</a:t>
            </a:r>
          </a:p>
          <a:p>
            <a:pPr marL="137160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13716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Props: props are properties that can be passed from parent to child elements. Props that can be passed include descriptions of HTML attributes (like class or style). </a:t>
            </a:r>
          </a:p>
          <a:p>
            <a:pPr marL="137160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pPr marL="1371600" lvl="0" indent="-298450" algn="just" rtl="0">
              <a:lnSpc>
                <a:spcPct val="125000"/>
              </a:lnSpc>
              <a:spcBef>
                <a:spcPts val="0"/>
              </a:spcBef>
              <a:spcAft>
                <a:spcPts val="0"/>
              </a:spcAft>
              <a:buClr>
                <a:schemeClr val="dk1"/>
              </a:buClr>
              <a:buSzPts val="1100"/>
              <a:buFont typeface="Montserrat Light"/>
              <a:buChar char="●"/>
            </a:pPr>
            <a:r>
              <a:rPr lang="en-US" dirty="0">
                <a:solidFill>
                  <a:schemeClr val="dk1"/>
                </a:solidFill>
                <a:latin typeface="Montserrat Light"/>
                <a:ea typeface="Montserrat Light"/>
                <a:cs typeface="Montserrat Light"/>
                <a:sym typeface="Montserrat Light"/>
              </a:rPr>
              <a:t>Children: used to pass the child elements that this element should have. This could be a string, another React Element or even an array of elements. </a:t>
            </a:r>
            <a:endParaRPr lang="en-US" dirty="0"/>
          </a:p>
          <a:p>
            <a:endParaRPr lang="en-US" dirty="0"/>
          </a:p>
        </p:txBody>
      </p:sp>
    </p:spTree>
    <p:extLst>
      <p:ext uri="{BB962C8B-B14F-4D97-AF65-F5344CB8AC3E}">
        <p14:creationId xmlns:p14="http://schemas.microsoft.com/office/powerpoint/2010/main" val="86984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8440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2089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sz="2400" dirty="0">
                <a:latin typeface="Trebuchet MS"/>
                <a:ea typeface="Trebuchet MS"/>
                <a:cs typeface="Trebuchet MS"/>
                <a:sym typeface="Trebuchet MS"/>
              </a:rPr>
              <a:t>Import the React-Bootstrap component you want to use. E.g. if you want to use the React-Bootstrap Button component you would need to add the following line of code: import Button from 'react-bootstrap/Button';</a:t>
            </a:r>
          </a:p>
          <a:p>
            <a:endParaRPr lang="en-US" dirty="0"/>
          </a:p>
        </p:txBody>
      </p:sp>
    </p:spTree>
    <p:extLst>
      <p:ext uri="{BB962C8B-B14F-4D97-AF65-F5344CB8AC3E}">
        <p14:creationId xmlns:p14="http://schemas.microsoft.com/office/powerpoint/2010/main" val="2845828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355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210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5013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315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The image below, from the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World Wide Web Consortium</a:t>
            </a:r>
            <a:r>
              <a:rPr lang="en-US" dirty="0">
                <a:solidFill>
                  <a:schemeClr val="dk1"/>
                </a:solidFill>
                <a:latin typeface="Montserrat Light"/>
                <a:ea typeface="Montserrat Light"/>
                <a:cs typeface="Montserrat Light"/>
                <a:sym typeface="Montserrat Light"/>
              </a:rPr>
              <a:t>, </a:t>
            </a:r>
            <a:r>
              <a:rPr lang="en-US" dirty="0" err="1">
                <a:solidFill>
                  <a:schemeClr val="dk1"/>
                </a:solidFill>
                <a:latin typeface="Montserrat Light"/>
                <a:ea typeface="Montserrat Light"/>
                <a:cs typeface="Montserrat Light"/>
                <a:sym typeface="Montserrat Light"/>
              </a:rPr>
              <a:t>visualises</a:t>
            </a:r>
            <a:r>
              <a:rPr lang="en-US" dirty="0">
                <a:solidFill>
                  <a:schemeClr val="dk1"/>
                </a:solidFill>
                <a:latin typeface="Montserrat Light"/>
                <a:ea typeface="Montserrat Light"/>
                <a:cs typeface="Montserrat Light"/>
                <a:sym typeface="Montserrat Light"/>
              </a:rPr>
              <a:t> a Document Object Model (DOM) for an HTML table. As you already know, the DOM is a programming API for HTML and XML documents that defines the logical structure of documents and the way they are accessed and manipulated. </a:t>
            </a:r>
          </a:p>
          <a:p>
            <a:pPr marL="0" lvl="0" indent="0" algn="just" rtl="0">
              <a:lnSpc>
                <a:spcPct val="125000"/>
              </a:lnSpc>
              <a:spcBef>
                <a:spcPts val="0"/>
              </a:spcBef>
              <a:spcAft>
                <a:spcPts val="0"/>
              </a:spcAft>
              <a:buSzPts val="1100"/>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As web developers, we use the DOM to manipulate HTML documents. We can add, delete or change HTML elements using the DOM. You have already been doing this using JavaScript. However, rewriting the DOM every time the HTML document changes can slow down your web app significantly. React uses a virtual DOM to address this problem. A virtual DOM is a virtual representation of the HTML document in memory. React works by taking a ‘snapshot’ of the DOM before changes are made. As changes are made, the virtual DOM is updated. After the changes, the virtual DOM and the snapshot of the DOM before the changes (also saved in memory) are compared to see where the changes are. Instead of rewriting the entire DOM, the real DOM is then updated with only the changes that were made.</a:t>
            </a:r>
            <a:endParaRPr lang="en-US" sz="2800" b="1" dirty="0">
              <a:solidFill>
                <a:schemeClr val="dk1"/>
              </a:solidFill>
              <a:latin typeface="Cabin"/>
              <a:ea typeface="Cabin"/>
              <a:cs typeface="Cabin"/>
              <a:sym typeface="Cabin"/>
            </a:endParaRP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142235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913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Like XML, JSX tags have a tag name, attributes and children. With JSX, if an attribute value is enclosed in quotes, it is a string and</a:t>
            </a:r>
            <a:r>
              <a:rPr lang="en-US" i="1" dirty="0">
                <a:solidFill>
                  <a:schemeClr val="dk1"/>
                </a:solidFill>
                <a:latin typeface="Montserrat Light"/>
                <a:ea typeface="Montserrat Light"/>
                <a:cs typeface="Montserrat Light"/>
                <a:sym typeface="Montserrat Light"/>
              </a:rPr>
              <a:t> if the value is wrapped in braces ( { } ), it is an enclosed JavaScript expression</a:t>
            </a:r>
            <a:r>
              <a:rPr lang="en-US" dirty="0">
                <a:solidFill>
                  <a:schemeClr val="dk1"/>
                </a:solidFill>
                <a:latin typeface="Montserrat Light"/>
                <a:ea typeface="Montserrat Light"/>
                <a:cs typeface="Montserrat Light"/>
                <a:sym typeface="Montserrat Light"/>
              </a:rPr>
              <a:t>.</a:t>
            </a:r>
          </a:p>
          <a:p>
            <a:pPr marL="0" lvl="0" indent="0" algn="just" rtl="0">
              <a:lnSpc>
                <a:spcPct val="125000"/>
              </a:lnSpc>
              <a:spcBef>
                <a:spcPts val="0"/>
              </a:spcBef>
              <a:spcAft>
                <a:spcPts val="0"/>
              </a:spcAft>
              <a:buSzPts val="1100"/>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Babel is a tool that can be used to convert JSX to JavaScript. Go to the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Babel REPL</a:t>
            </a:r>
            <a:r>
              <a:rPr lang="en-US" dirty="0">
                <a:solidFill>
                  <a:schemeClr val="dk1"/>
                </a:solidFill>
                <a:latin typeface="Montserrat Light"/>
                <a:ea typeface="Montserrat Light"/>
                <a:cs typeface="Montserrat Light"/>
                <a:sym typeface="Montserrat Light"/>
              </a:rPr>
              <a:t> website and copy and paste the code above into the ‘Write code here’ space provided so that you can see the difference between this React code (using JSX) and code written using just JavaScript.</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552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Like XML, JSX tags have a tag name, attributes and children. With JSX, if an attribute value is enclosed in quotes, it is a string and</a:t>
            </a:r>
            <a:r>
              <a:rPr lang="en-US" i="1" dirty="0">
                <a:solidFill>
                  <a:schemeClr val="dk1"/>
                </a:solidFill>
                <a:latin typeface="Montserrat Light"/>
                <a:ea typeface="Montserrat Light"/>
                <a:cs typeface="Montserrat Light"/>
                <a:sym typeface="Montserrat Light"/>
              </a:rPr>
              <a:t> if the value is wrapped in braces ( { } ), it is an enclosed JavaScript expression</a:t>
            </a:r>
            <a:r>
              <a:rPr lang="en-US" dirty="0">
                <a:solidFill>
                  <a:schemeClr val="dk1"/>
                </a:solidFill>
                <a:latin typeface="Montserrat Light"/>
                <a:ea typeface="Montserrat Light"/>
                <a:cs typeface="Montserrat Light"/>
                <a:sym typeface="Montserrat Light"/>
              </a:rPr>
              <a:t>.</a:t>
            </a:r>
          </a:p>
          <a:p>
            <a:pPr marL="0" lvl="0" indent="0" algn="just" rtl="0">
              <a:lnSpc>
                <a:spcPct val="125000"/>
              </a:lnSpc>
              <a:spcBef>
                <a:spcPts val="0"/>
              </a:spcBef>
              <a:spcAft>
                <a:spcPts val="0"/>
              </a:spcAft>
              <a:buSzPts val="1100"/>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SzPts val="1100"/>
              <a:buNone/>
            </a:pPr>
            <a:r>
              <a:rPr lang="en-US" dirty="0">
                <a:solidFill>
                  <a:schemeClr val="dk1"/>
                </a:solidFill>
                <a:latin typeface="Montserrat Light"/>
                <a:ea typeface="Montserrat Light"/>
                <a:cs typeface="Montserrat Light"/>
                <a:sym typeface="Montserrat Light"/>
              </a:rPr>
              <a:t>Babel is a tool that can be used to convert JSX to JavaScript. Go to the </a:t>
            </a:r>
            <a:r>
              <a:rPr lang="en-US" u="sng" dirty="0">
                <a:solidFill>
                  <a:srgbClr val="1155CC"/>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Babel REPL</a:t>
            </a:r>
            <a:r>
              <a:rPr lang="en-US" dirty="0">
                <a:solidFill>
                  <a:schemeClr val="dk1"/>
                </a:solidFill>
                <a:latin typeface="Montserrat Light"/>
                <a:ea typeface="Montserrat Light"/>
                <a:cs typeface="Montserrat Light"/>
                <a:sym typeface="Montserrat Light"/>
              </a:rPr>
              <a:t> website and copy and paste the code above into the ‘Write code here’ space provided so that you can see the difference between this React code (using JSX) and code written using just JavaScript.</a:t>
            </a:r>
          </a:p>
          <a:p>
            <a:pPr marL="0" lvl="0" indent="0" algn="just" rtl="0">
              <a:lnSpc>
                <a:spcPct val="125000"/>
              </a:lnSpc>
              <a:spcBef>
                <a:spcPts val="0"/>
              </a:spcBef>
              <a:spcAft>
                <a:spcPts val="0"/>
              </a:spcAft>
              <a:buClr>
                <a:schemeClr val="dk1"/>
              </a:buClr>
              <a:buSzPts val="1100"/>
              <a:buFont typeface="Arial"/>
              <a:buNone/>
            </a:pPr>
            <a:endParaRPr lang="en-US" dirty="0">
              <a:solidFill>
                <a:schemeClr val="dk1"/>
              </a:solidFill>
              <a:latin typeface="Montserrat Light"/>
              <a:ea typeface="Montserrat Light"/>
              <a:cs typeface="Montserrat Light"/>
              <a:sym typeface="Montserrat Light"/>
            </a:endParaRPr>
          </a:p>
          <a:p>
            <a:endParaRPr lang="en-US" dirty="0"/>
          </a:p>
        </p:txBody>
      </p:sp>
    </p:spTree>
    <p:extLst>
      <p:ext uri="{BB962C8B-B14F-4D97-AF65-F5344CB8AC3E}">
        <p14:creationId xmlns:p14="http://schemas.microsoft.com/office/powerpoint/2010/main" val="3446918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439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390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11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595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c-sharpcorner.com/article/what-and-why-reactjs/" TargetMode="External"/><Relationship Id="rId7" Type="http://schemas.openxmlformats.org/officeDocument/2006/relationships/hyperlink" Target="https://www.w3schools.com/react/react_jsx.asp" TargetMode="External"/><Relationship Id="rId2" Type="http://schemas.openxmlformats.org/officeDocument/2006/relationships/hyperlink" Target="https://www.thirdrocktechkno.com/blog/single-page-apps-vs-multi-page-apps-what-to-choose-for-web-development/" TargetMode="External"/><Relationship Id="rId1" Type="http://schemas.openxmlformats.org/officeDocument/2006/relationships/slideLayout" Target="../slideLayouts/slideLayout8.xml"/><Relationship Id="rId6" Type="http://schemas.openxmlformats.org/officeDocument/2006/relationships/hyperlink" Target="https://towardsdatascience.com/everything-you-need-to-know-about-mvc-architecture-3c827930b4c1" TargetMode="External"/><Relationship Id="rId5" Type="http://schemas.openxmlformats.org/officeDocument/2006/relationships/hyperlink" Target="https://www.freecodecamp.org/news/the-model-view-controller-pattern-mvc-architecture-and-frameworks-explained/" TargetMode="External"/><Relationship Id="rId10" Type="http://schemas.openxmlformats.org/officeDocument/2006/relationships/image" Target="../media/image31.png"/><Relationship Id="rId4" Type="http://schemas.openxmlformats.org/officeDocument/2006/relationships/hyperlink" Target="https://andrewly.medium.com/pros-and-cons-between-single-page-and-multi-page-apps-8f4b26acd9c9" TargetMode="External"/><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solidFill>
                  <a:srgbClr val="FFFFFF"/>
                </a:solidFill>
                <a:latin typeface="Montserrat"/>
                <a:ea typeface="Montserrat"/>
                <a:cs typeface="Montserrat"/>
                <a:sym typeface="Montserrat"/>
              </a:rPr>
              <a:t>ReactJS I</a:t>
            </a:r>
            <a:br>
              <a:rPr lang="en-US" dirty="0">
                <a:solidFill>
                  <a:srgbClr val="FFFFFF"/>
                </a:solidFill>
                <a:latin typeface="Montserrat"/>
                <a:ea typeface="Montserrat"/>
                <a:cs typeface="Montserrat"/>
                <a:sym typeface="Montserrat"/>
              </a:rPr>
            </a:br>
            <a:r>
              <a:rPr lang="en-US" dirty="0">
                <a:solidFill>
                  <a:srgbClr val="FFFFFF"/>
                </a:solidFill>
                <a:latin typeface="Montserrat"/>
                <a:ea typeface="Montserrat"/>
                <a:cs typeface="Montserrat"/>
                <a:sym typeface="Montserrat"/>
              </a:rPr>
              <a:t>(Introduction to React) </a:t>
            </a:r>
            <a:br>
              <a:rPr lang="en-US" dirty="0">
                <a:solidFill>
                  <a:srgbClr val="FFFFFF"/>
                </a:solidFill>
                <a:latin typeface="Montserrat"/>
                <a:ea typeface="Montserrat"/>
                <a:cs typeface="Montserrat"/>
                <a:sym typeface="Montserrat"/>
              </a:rPr>
            </a:b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defRPr/>
            </a:pPr>
            <a:r>
              <a:rPr lang="en-US" dirty="0"/>
              <a:t>Disadvantages of Single-Page Applications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endParaRPr lang="en-US"/>
          </a:p>
        </p:txBody>
      </p:sp>
      <p:pic>
        <p:nvPicPr>
          <p:cNvPr id="5124" name="Picture 4">
            <a:extLst>
              <a:ext uri="{FF2B5EF4-FFF2-40B4-BE49-F238E27FC236}">
                <a16:creationId xmlns:a16="http://schemas.microsoft.com/office/drawing/2014/main" id="{B39EB58D-F8C9-4C5A-8E3E-52DB6C9E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078" y="2441376"/>
            <a:ext cx="15675844" cy="978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5279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defRPr/>
            </a:pPr>
            <a:r>
              <a:rPr lang="en-US" dirty="0"/>
              <a:t>DOM for an HTML Table</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endParaRPr lang="en-US"/>
          </a:p>
        </p:txBody>
      </p:sp>
      <p:pic>
        <p:nvPicPr>
          <p:cNvPr id="6" name="Google Shape;172;p22">
            <a:extLst>
              <a:ext uri="{FF2B5EF4-FFF2-40B4-BE49-F238E27FC236}">
                <a16:creationId xmlns:a16="http://schemas.microsoft.com/office/drawing/2014/main" id="{ADDDEBEC-13AB-48E7-8FD6-D6F94D222A4F}"/>
              </a:ext>
            </a:extLst>
          </p:cNvPr>
          <p:cNvPicPr preferRelativeResize="0"/>
          <p:nvPr/>
        </p:nvPicPr>
        <p:blipFill>
          <a:blip r:embed="rId3">
            <a:alphaModFix/>
          </a:blip>
          <a:stretch>
            <a:fillRect/>
          </a:stretch>
        </p:blipFill>
        <p:spPr>
          <a:xfrm>
            <a:off x="4742050" y="2514600"/>
            <a:ext cx="14899900" cy="9051347"/>
          </a:xfrm>
          <a:prstGeom prst="rect">
            <a:avLst/>
          </a:prstGeom>
          <a:noFill/>
          <a:ln>
            <a:noFill/>
          </a:ln>
        </p:spPr>
      </p:pic>
    </p:spTree>
    <p:extLst>
      <p:ext uri="{BB962C8B-B14F-4D97-AF65-F5344CB8AC3E}">
        <p14:creationId xmlns:p14="http://schemas.microsoft.com/office/powerpoint/2010/main" val="51105231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t>Virtual DOM</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pPr algn="l" rtl="0"/>
            <a:r>
              <a:rPr lang="en-US" dirty="0"/>
              <a:t>Virtual DOM: representation of the HTML document in memory. </a:t>
            </a:r>
          </a:p>
          <a:p>
            <a:pPr algn="l" rtl="0"/>
            <a:r>
              <a:rPr lang="en-US" dirty="0"/>
              <a:t>React works by taking a ‘snapshot’ of the DOM before changes are made and, as changes are made, the virtual DOM is updated by making those changes.</a:t>
            </a:r>
          </a:p>
          <a:p>
            <a:pPr algn="l" rtl="0"/>
            <a:endParaRPr lang="en-US" dirty="0"/>
          </a:p>
        </p:txBody>
      </p:sp>
      <p:pic>
        <p:nvPicPr>
          <p:cNvPr id="12290" name="Picture 2" descr="Virtual Dom. Virtual Dom : Lets you write HTML as a… | by Naukri  Engineering | Naukri Engineering | Medium">
            <a:extLst>
              <a:ext uri="{FF2B5EF4-FFF2-40B4-BE49-F238E27FC236}">
                <a16:creationId xmlns:a16="http://schemas.microsoft.com/office/drawing/2014/main" id="{E9082EFC-84E7-4852-8837-95BFC1D9800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69829" y="5189266"/>
            <a:ext cx="15119817" cy="782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1185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9;p24">
            <a:extLst>
              <a:ext uri="{FF2B5EF4-FFF2-40B4-BE49-F238E27FC236}">
                <a16:creationId xmlns:a16="http://schemas.microsoft.com/office/drawing/2014/main" id="{1EAD39C1-747B-4556-9E45-3190FB694140}"/>
              </a:ext>
            </a:extLst>
          </p:cNvPr>
          <p:cNvSpPr txBox="1"/>
          <p:nvPr/>
        </p:nvSpPr>
        <p:spPr>
          <a:xfrm>
            <a:off x="14478291" y="1346467"/>
            <a:ext cx="8269741" cy="8711934"/>
          </a:xfrm>
          <a:prstGeom prst="rect">
            <a:avLst/>
          </a:prstGeom>
          <a:solidFill>
            <a:srgbClr val="EAEFF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t>JSX</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pPr algn="l" rtl="0"/>
            <a:r>
              <a:rPr lang="en-US" dirty="0">
                <a:latin typeface="Helvetica" panose="020B0604020202020204" pitchFamily="34" charset="0"/>
                <a:cs typeface="Helvetica" panose="020B0604020202020204" pitchFamily="34" charset="0"/>
              </a:rPr>
              <a:t>JSX is a syntax extension for JavaScript that can make creating React applications a lot quicker and easier. </a:t>
            </a:r>
          </a:p>
          <a:p>
            <a:pPr algn="l" rtl="0"/>
            <a:r>
              <a:rPr lang="en-US" b="0" i="0" dirty="0">
                <a:solidFill>
                  <a:srgbClr val="000000"/>
                </a:solidFill>
                <a:effectLst/>
                <a:latin typeface="Helvetica" panose="020B0604020202020204" pitchFamily="34" charset="0"/>
                <a:cs typeface="Helvetica" panose="020B0604020202020204" pitchFamily="34" charset="0"/>
              </a:rPr>
              <a:t>JSX stands for JavaScript XML.</a:t>
            </a:r>
          </a:p>
          <a:p>
            <a:pPr algn="l" rtl="0"/>
            <a:r>
              <a:rPr lang="en-US" b="0" i="0" dirty="0">
                <a:solidFill>
                  <a:srgbClr val="000000"/>
                </a:solidFill>
                <a:effectLst/>
                <a:latin typeface="Helvetica" panose="020B0604020202020204" pitchFamily="34" charset="0"/>
                <a:cs typeface="Helvetica" panose="020B0604020202020204" pitchFamily="34" charset="0"/>
              </a:rPr>
              <a:t>JSX allows us to write HTML in React.</a:t>
            </a:r>
          </a:p>
          <a:p>
            <a:pPr algn="l" rtl="0"/>
            <a:r>
              <a:rPr lang="en-US" b="0" i="0" dirty="0">
                <a:solidFill>
                  <a:srgbClr val="000000"/>
                </a:solidFill>
                <a:effectLst/>
                <a:latin typeface="Helvetica" panose="020B0604020202020204" pitchFamily="34" charset="0"/>
                <a:cs typeface="Helvetica" panose="020B0604020202020204" pitchFamily="34" charset="0"/>
              </a:rPr>
              <a:t>JSX makes it easier to write and add HTML in React.</a:t>
            </a:r>
          </a:p>
          <a:p>
            <a:pPr algn="l" rtl="0"/>
            <a:r>
              <a:rPr lang="en-US" dirty="0">
                <a:latin typeface="Helvetica" panose="020B0604020202020204" pitchFamily="34" charset="0"/>
                <a:cs typeface="Helvetica" panose="020B0604020202020204" pitchFamily="34" charset="0"/>
              </a:rPr>
              <a:t>JSX allows us to write HTML elements in JavaScript and place them in the DOM without any </a:t>
            </a:r>
            <a:r>
              <a:rPr lang="en-US" dirty="0" err="1">
                <a:latin typeface="Helvetica" panose="020B0604020202020204" pitchFamily="34" charset="0"/>
                <a:cs typeface="Helvetica" panose="020B0604020202020204" pitchFamily="34" charset="0"/>
              </a:rPr>
              <a:t>createElement</a:t>
            </a:r>
            <a:r>
              <a:rPr lang="en-US" dirty="0">
                <a:latin typeface="Helvetica" panose="020B0604020202020204" pitchFamily="34" charset="0"/>
                <a:cs typeface="Helvetica" panose="020B0604020202020204" pitchFamily="34" charset="0"/>
              </a:rPr>
              <a:t>()  and/or </a:t>
            </a:r>
            <a:r>
              <a:rPr lang="en-US" dirty="0" err="1">
                <a:latin typeface="Helvetica" panose="020B0604020202020204" pitchFamily="34" charset="0"/>
                <a:cs typeface="Helvetica" panose="020B0604020202020204" pitchFamily="34" charset="0"/>
              </a:rPr>
              <a:t>appendChild</a:t>
            </a:r>
            <a:r>
              <a:rPr lang="en-US" dirty="0">
                <a:latin typeface="Helvetica" panose="020B0604020202020204" pitchFamily="34" charset="0"/>
                <a:cs typeface="Helvetica" panose="020B0604020202020204" pitchFamily="34" charset="0"/>
              </a:rPr>
              <a:t>() methods.</a:t>
            </a:r>
          </a:p>
          <a:p>
            <a:pPr algn="l" rtl="0"/>
            <a:r>
              <a:rPr lang="en-US" dirty="0">
                <a:latin typeface="Helvetica" panose="020B0604020202020204" pitchFamily="34" charset="0"/>
                <a:cs typeface="Helvetica" panose="020B0604020202020204" pitchFamily="34" charset="0"/>
              </a:rPr>
              <a:t>JSX converts HTML tags into react elements.</a:t>
            </a:r>
          </a:p>
        </p:txBody>
      </p:sp>
      <p:pic>
        <p:nvPicPr>
          <p:cNvPr id="6" name="Google Shape;190;p24">
            <a:extLst>
              <a:ext uri="{FF2B5EF4-FFF2-40B4-BE49-F238E27FC236}">
                <a16:creationId xmlns:a16="http://schemas.microsoft.com/office/drawing/2014/main" id="{470D9A9D-B1A6-48B1-8E65-B87AF20183F8}"/>
              </a:ext>
            </a:extLst>
          </p:cNvPr>
          <p:cNvPicPr preferRelativeResize="0"/>
          <p:nvPr/>
        </p:nvPicPr>
        <p:blipFill>
          <a:blip r:embed="rId3">
            <a:alphaModFix/>
          </a:blip>
          <a:stretch>
            <a:fillRect/>
          </a:stretch>
        </p:blipFill>
        <p:spPr>
          <a:xfrm>
            <a:off x="14751984" y="1588169"/>
            <a:ext cx="8269740" cy="8049126"/>
          </a:xfrm>
          <a:prstGeom prst="rect">
            <a:avLst/>
          </a:prstGeom>
          <a:noFill/>
          <a:ln>
            <a:noFill/>
          </a:ln>
        </p:spPr>
      </p:pic>
    </p:spTree>
    <p:extLst>
      <p:ext uri="{BB962C8B-B14F-4D97-AF65-F5344CB8AC3E}">
        <p14:creationId xmlns:p14="http://schemas.microsoft.com/office/powerpoint/2010/main" val="23070387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89;p24">
            <a:extLst>
              <a:ext uri="{FF2B5EF4-FFF2-40B4-BE49-F238E27FC236}">
                <a16:creationId xmlns:a16="http://schemas.microsoft.com/office/drawing/2014/main" id="{1EAD39C1-747B-4556-9E45-3190FB694140}"/>
              </a:ext>
            </a:extLst>
          </p:cNvPr>
          <p:cNvSpPr txBox="1"/>
          <p:nvPr/>
        </p:nvSpPr>
        <p:spPr>
          <a:xfrm>
            <a:off x="14478291" y="1346467"/>
            <a:ext cx="8269741" cy="8711934"/>
          </a:xfrm>
          <a:prstGeom prst="rect">
            <a:avLst/>
          </a:prstGeom>
          <a:solidFill>
            <a:srgbClr val="EAEFF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t>JSX</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pPr algn="l" rtl="0"/>
            <a:r>
              <a:rPr lang="en-US" dirty="0">
                <a:latin typeface="Helvetica" panose="020B0604020202020204" pitchFamily="34" charset="0"/>
                <a:cs typeface="Helvetica" panose="020B0604020202020204" pitchFamily="34" charset="0"/>
              </a:rPr>
              <a:t>JSX is a syntax extension for JavaScript that can make creating React applications a lot quicker and easier. </a:t>
            </a:r>
          </a:p>
          <a:p>
            <a:pPr algn="l" rtl="0"/>
            <a:r>
              <a:rPr lang="en-US" b="0" i="0" dirty="0">
                <a:solidFill>
                  <a:srgbClr val="000000"/>
                </a:solidFill>
                <a:effectLst/>
                <a:latin typeface="Helvetica" panose="020B0604020202020204" pitchFamily="34" charset="0"/>
                <a:cs typeface="Helvetica" panose="020B0604020202020204" pitchFamily="34" charset="0"/>
              </a:rPr>
              <a:t>JSX stands for JavaScript XML.</a:t>
            </a:r>
          </a:p>
          <a:p>
            <a:pPr algn="l" rtl="0"/>
            <a:r>
              <a:rPr lang="en-US" b="0" i="0" dirty="0">
                <a:solidFill>
                  <a:srgbClr val="000000"/>
                </a:solidFill>
                <a:effectLst/>
                <a:latin typeface="Helvetica" panose="020B0604020202020204" pitchFamily="34" charset="0"/>
                <a:cs typeface="Helvetica" panose="020B0604020202020204" pitchFamily="34" charset="0"/>
              </a:rPr>
              <a:t>JSX allows us to write HTML in React.</a:t>
            </a:r>
          </a:p>
          <a:p>
            <a:pPr algn="l" rtl="0"/>
            <a:r>
              <a:rPr lang="en-US" b="0" i="0" dirty="0">
                <a:solidFill>
                  <a:srgbClr val="000000"/>
                </a:solidFill>
                <a:effectLst/>
                <a:latin typeface="Helvetica" panose="020B0604020202020204" pitchFamily="34" charset="0"/>
                <a:cs typeface="Helvetica" panose="020B0604020202020204" pitchFamily="34" charset="0"/>
              </a:rPr>
              <a:t>JSX makes it easier to write and add HTML in React.</a:t>
            </a:r>
          </a:p>
          <a:p>
            <a:pPr algn="l" rtl="0"/>
            <a:r>
              <a:rPr lang="en-US" dirty="0">
                <a:latin typeface="Helvetica" panose="020B0604020202020204" pitchFamily="34" charset="0"/>
                <a:cs typeface="Helvetica" panose="020B0604020202020204" pitchFamily="34" charset="0"/>
              </a:rPr>
              <a:t>JSX allows us to write HTML elements in JavaScript and place them in the DOM without any </a:t>
            </a:r>
            <a:r>
              <a:rPr lang="en-US" dirty="0" err="1">
                <a:latin typeface="Helvetica" panose="020B0604020202020204" pitchFamily="34" charset="0"/>
                <a:cs typeface="Helvetica" panose="020B0604020202020204" pitchFamily="34" charset="0"/>
              </a:rPr>
              <a:t>createElement</a:t>
            </a:r>
            <a:r>
              <a:rPr lang="en-US" dirty="0">
                <a:latin typeface="Helvetica" panose="020B0604020202020204" pitchFamily="34" charset="0"/>
                <a:cs typeface="Helvetica" panose="020B0604020202020204" pitchFamily="34" charset="0"/>
              </a:rPr>
              <a:t>()  and/or </a:t>
            </a:r>
            <a:r>
              <a:rPr lang="en-US" dirty="0" err="1">
                <a:latin typeface="Helvetica" panose="020B0604020202020204" pitchFamily="34" charset="0"/>
                <a:cs typeface="Helvetica" panose="020B0604020202020204" pitchFamily="34" charset="0"/>
              </a:rPr>
              <a:t>appendChild</a:t>
            </a:r>
            <a:r>
              <a:rPr lang="en-US" dirty="0">
                <a:latin typeface="Helvetica" panose="020B0604020202020204" pitchFamily="34" charset="0"/>
                <a:cs typeface="Helvetica" panose="020B0604020202020204" pitchFamily="34" charset="0"/>
              </a:rPr>
              <a:t>() methods.</a:t>
            </a:r>
          </a:p>
          <a:p>
            <a:pPr algn="l" rtl="0"/>
            <a:r>
              <a:rPr lang="en-US" dirty="0">
                <a:latin typeface="Helvetica" panose="020B0604020202020204" pitchFamily="34" charset="0"/>
                <a:cs typeface="Helvetica" panose="020B0604020202020204" pitchFamily="34" charset="0"/>
              </a:rPr>
              <a:t>JSX converts HTML tags into react elements.</a:t>
            </a:r>
          </a:p>
        </p:txBody>
      </p:sp>
      <p:pic>
        <p:nvPicPr>
          <p:cNvPr id="6" name="Google Shape;190;p24">
            <a:extLst>
              <a:ext uri="{FF2B5EF4-FFF2-40B4-BE49-F238E27FC236}">
                <a16:creationId xmlns:a16="http://schemas.microsoft.com/office/drawing/2014/main" id="{470D9A9D-B1A6-48B1-8E65-B87AF20183F8}"/>
              </a:ext>
            </a:extLst>
          </p:cNvPr>
          <p:cNvPicPr preferRelativeResize="0"/>
          <p:nvPr/>
        </p:nvPicPr>
        <p:blipFill>
          <a:blip r:embed="rId3">
            <a:alphaModFix/>
          </a:blip>
          <a:stretch>
            <a:fillRect/>
          </a:stretch>
        </p:blipFill>
        <p:spPr>
          <a:xfrm>
            <a:off x="14751984" y="1588169"/>
            <a:ext cx="8269740" cy="8049126"/>
          </a:xfrm>
          <a:prstGeom prst="rect">
            <a:avLst/>
          </a:prstGeom>
          <a:noFill/>
          <a:ln>
            <a:noFill/>
          </a:ln>
        </p:spPr>
      </p:pic>
    </p:spTree>
    <p:extLst>
      <p:ext uri="{BB962C8B-B14F-4D97-AF65-F5344CB8AC3E}">
        <p14:creationId xmlns:p14="http://schemas.microsoft.com/office/powerpoint/2010/main" val="41600347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JSX Rules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pPr algn="l" rtl="0"/>
            <a:r>
              <a:rPr lang="en-US" dirty="0">
                <a:latin typeface="Helvetica" panose="020B0604020202020204" pitchFamily="34" charset="0"/>
                <a:cs typeface="Helvetica" panose="020B0604020202020204" pitchFamily="34" charset="0"/>
              </a:rPr>
              <a:t>You can specify various elements that can have different attributes.  </a:t>
            </a:r>
          </a:p>
          <a:p>
            <a:pPr algn="l" rtl="0"/>
            <a:r>
              <a:rPr lang="en-US" dirty="0">
                <a:latin typeface="Helvetica" panose="020B0604020202020204" pitchFamily="34" charset="0"/>
                <a:cs typeface="Helvetica" panose="020B0604020202020204" pitchFamily="34" charset="0"/>
              </a:rPr>
              <a:t>You can use normal HTML elements and create user-specified elements. </a:t>
            </a:r>
          </a:p>
          <a:p>
            <a:pPr algn="l" rtl="0"/>
            <a:r>
              <a:rPr lang="en-US" dirty="0">
                <a:latin typeface="Helvetica" panose="020B0604020202020204" pitchFamily="34" charset="0"/>
                <a:cs typeface="Helvetica" panose="020B0604020202020204" pitchFamily="34" charset="0"/>
              </a:rPr>
              <a:t>If an attribute value is enclosed in quotes, it is a string. If it is in braces, it is an enclosed JavaScript expression.</a:t>
            </a:r>
          </a:p>
        </p:txBody>
      </p:sp>
      <p:pic>
        <p:nvPicPr>
          <p:cNvPr id="3" name="صورة 2">
            <a:extLst>
              <a:ext uri="{FF2B5EF4-FFF2-40B4-BE49-F238E27FC236}">
                <a16:creationId xmlns:a16="http://schemas.microsoft.com/office/drawing/2014/main" id="{B5FE1C5F-75A0-4D28-8750-8435316B6B8F}"/>
              </a:ext>
            </a:extLst>
          </p:cNvPr>
          <p:cNvPicPr>
            <a:picLocks noChangeAspect="1"/>
          </p:cNvPicPr>
          <p:nvPr/>
        </p:nvPicPr>
        <p:blipFill rotWithShape="1">
          <a:blip r:embed="rId3"/>
          <a:srcRect l="16314" t="64644" r="46756" b="29488"/>
          <a:stretch/>
        </p:blipFill>
        <p:spPr>
          <a:xfrm>
            <a:off x="11280902" y="11281419"/>
            <a:ext cx="13103098" cy="1171025"/>
          </a:xfrm>
          <a:prstGeom prst="rect">
            <a:avLst/>
          </a:prstGeom>
        </p:spPr>
      </p:pic>
      <p:pic>
        <p:nvPicPr>
          <p:cNvPr id="8" name="صورة 7">
            <a:extLst>
              <a:ext uri="{FF2B5EF4-FFF2-40B4-BE49-F238E27FC236}">
                <a16:creationId xmlns:a16="http://schemas.microsoft.com/office/drawing/2014/main" id="{51DC597C-A44C-4122-994A-37283DE50B81}"/>
              </a:ext>
            </a:extLst>
          </p:cNvPr>
          <p:cNvPicPr>
            <a:picLocks noChangeAspect="1"/>
          </p:cNvPicPr>
          <p:nvPr/>
        </p:nvPicPr>
        <p:blipFill rotWithShape="1">
          <a:blip r:embed="rId4"/>
          <a:srcRect t="16923" r="50485" b="61090"/>
          <a:stretch/>
        </p:blipFill>
        <p:spPr>
          <a:xfrm>
            <a:off x="11974285" y="3443643"/>
            <a:ext cx="12104916" cy="3147906"/>
          </a:xfrm>
          <a:prstGeom prst="rect">
            <a:avLst/>
          </a:prstGeom>
        </p:spPr>
      </p:pic>
      <p:pic>
        <p:nvPicPr>
          <p:cNvPr id="10" name="صورة 9">
            <a:extLst>
              <a:ext uri="{FF2B5EF4-FFF2-40B4-BE49-F238E27FC236}">
                <a16:creationId xmlns:a16="http://schemas.microsoft.com/office/drawing/2014/main" id="{B4798293-DC80-4640-89AA-684B20BADAA7}"/>
              </a:ext>
            </a:extLst>
          </p:cNvPr>
          <p:cNvPicPr>
            <a:picLocks noChangeAspect="1"/>
          </p:cNvPicPr>
          <p:nvPr/>
        </p:nvPicPr>
        <p:blipFill rotWithShape="1">
          <a:blip r:embed="rId5"/>
          <a:srcRect t="16660" r="50485" b="61352"/>
          <a:stretch/>
        </p:blipFill>
        <p:spPr>
          <a:xfrm>
            <a:off x="11974285" y="6875457"/>
            <a:ext cx="12104916" cy="3147906"/>
          </a:xfrm>
          <a:prstGeom prst="rect">
            <a:avLst/>
          </a:prstGeom>
        </p:spPr>
      </p:pic>
      <p:sp>
        <p:nvSpPr>
          <p:cNvPr id="14" name="مربع نص 13">
            <a:extLst>
              <a:ext uri="{FF2B5EF4-FFF2-40B4-BE49-F238E27FC236}">
                <a16:creationId xmlns:a16="http://schemas.microsoft.com/office/drawing/2014/main" id="{CB87724E-1ACD-4706-809D-67EC15E50FEF}"/>
              </a:ext>
            </a:extLst>
          </p:cNvPr>
          <p:cNvSpPr txBox="1"/>
          <p:nvPr/>
        </p:nvSpPr>
        <p:spPr>
          <a:xfrm>
            <a:off x="11604171" y="2430547"/>
            <a:ext cx="1277982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b="1" i="0" dirty="0">
                <a:solidFill>
                  <a:srgbClr val="000000"/>
                </a:solidFill>
                <a:effectLst/>
                <a:latin typeface="Helvetica" panose="020B0604020202020204" pitchFamily="34" charset="0"/>
                <a:cs typeface="Helvetica" panose="020B0604020202020204" pitchFamily="34" charset="0"/>
              </a:rPr>
              <a:t>Here are two examples. The first uses JSX and the second does not:</a:t>
            </a:r>
          </a:p>
        </p:txBody>
      </p:sp>
      <p:sp>
        <p:nvSpPr>
          <p:cNvPr id="13" name="Rectangle 2">
            <a:extLst>
              <a:ext uri="{FF2B5EF4-FFF2-40B4-BE49-F238E27FC236}">
                <a16:creationId xmlns:a16="http://schemas.microsoft.com/office/drawing/2014/main" id="{3B14ADF9-0942-432C-86AE-FFB485A21C6E}"/>
              </a:ext>
            </a:extLst>
          </p:cNvPr>
          <p:cNvSpPr>
            <a:spLocks noChangeArrowheads="1"/>
          </p:cNvSpPr>
          <p:nvPr/>
        </p:nvSpPr>
        <p:spPr bwMode="auto">
          <a:xfrm>
            <a:off x="14761379" y="10265756"/>
            <a:ext cx="558037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1" i="0" u="none" strike="noStrike" cap="none" normalizeH="0" baseline="0" dirty="0">
                <a:ln>
                  <a:noFill/>
                </a:ln>
                <a:solidFill>
                  <a:srgbClr val="000000"/>
                </a:solidFill>
                <a:effectLst/>
                <a:latin typeface="Helvetica" panose="020B0604020202020204" pitchFamily="34" charset="0"/>
                <a:cs typeface="Helvetica" panose="020B0604020202020204" pitchFamily="34" charset="0"/>
              </a:rPr>
              <a:t>Execute the expression </a:t>
            </a:r>
            <a:r>
              <a:rPr kumimoji="0" lang="en-US" altLang="en-US" sz="3000" b="1" i="0" u="none" strike="noStrike" cap="none" normalizeH="0" baseline="0" dirty="0">
                <a:ln>
                  <a:noFill/>
                </a:ln>
                <a:solidFill>
                  <a:srgbClr val="DC143C"/>
                </a:solidFill>
                <a:effectLst/>
                <a:latin typeface="Helvetica" panose="020B0604020202020204" pitchFamily="34" charset="0"/>
                <a:cs typeface="Helvetica" panose="020B0604020202020204" pitchFamily="34" charset="0"/>
              </a:rPr>
              <a:t>5 + 5</a:t>
            </a:r>
            <a:r>
              <a:rPr kumimoji="0" lang="en-US" altLang="en-US" sz="3000" b="1" i="0" u="none" strike="noStrike" cap="none" normalizeH="0" baseline="0" dirty="0">
                <a:ln>
                  <a:noFill/>
                </a:ln>
                <a:solidFill>
                  <a:srgbClr val="000000"/>
                </a:solidFill>
                <a:effectLst/>
                <a:latin typeface="Helvetica" panose="020B0604020202020204" pitchFamily="34" charset="0"/>
                <a:cs typeface="Helvetica" panose="020B0604020202020204" pitchFamily="34" charset="0"/>
              </a:rPr>
              <a:t>:</a:t>
            </a:r>
            <a:br>
              <a:rPr kumimoji="0" lang="en-US" altLang="en-US" sz="3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rPr>
            </a:br>
            <a:endParaRPr kumimoji="0" lang="en-US" altLang="en-US" sz="3000" b="0"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616447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JSX Rules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lstStyle/>
          <a:p>
            <a:pPr algn="l" rtl="0"/>
            <a:r>
              <a:rPr lang="en-US" dirty="0">
                <a:latin typeface="Helvetica" panose="020B0604020202020204" pitchFamily="34" charset="0"/>
                <a:cs typeface="Helvetica" panose="020B0604020202020204" pitchFamily="34" charset="0"/>
              </a:rPr>
              <a:t>Attributes can be assigned using either:</a:t>
            </a:r>
          </a:p>
          <a:p>
            <a:pPr algn="l" rtl="0"/>
            <a:r>
              <a:rPr lang="en-US" dirty="0">
                <a:latin typeface="Helvetica" panose="020B0604020202020204" pitchFamily="34" charset="0"/>
                <a:cs typeface="Helvetica" panose="020B0604020202020204" pitchFamily="34" charset="0"/>
              </a:rPr>
              <a:t>String literals e.g</a:t>
            </a:r>
            <a:r>
              <a:rPr lang="en-US" b="1" dirty="0">
                <a:latin typeface="Helvetica" panose="020B0604020202020204" pitchFamily="34" charset="0"/>
                <a:cs typeface="Helvetica" panose="020B0604020202020204" pitchFamily="34" charset="0"/>
              </a:rPr>
              <a:t>. </a:t>
            </a:r>
            <a:r>
              <a:rPr lang="en-US" b="1" dirty="0">
                <a:solidFill>
                  <a:srgbClr val="0096A4"/>
                </a:solidFill>
                <a:latin typeface="Consolas" panose="020B0609020204030204" pitchFamily="49" charset="0"/>
                <a:cs typeface="Helvetica" panose="020B0604020202020204" pitchFamily="34" charset="0"/>
              </a:rPr>
              <a:t>&lt;</a:t>
            </a:r>
            <a:r>
              <a:rPr lang="en-US" b="1" dirty="0" err="1">
                <a:solidFill>
                  <a:srgbClr val="0096A4"/>
                </a:solidFill>
                <a:latin typeface="Consolas" panose="020B0609020204030204" pitchFamily="49" charset="0"/>
                <a:cs typeface="Helvetica" panose="020B0604020202020204" pitchFamily="34" charset="0"/>
              </a:rPr>
              <a:t>img</a:t>
            </a:r>
            <a:r>
              <a:rPr lang="en-US" b="1" dirty="0">
                <a:solidFill>
                  <a:srgbClr val="0096A4"/>
                </a:solidFill>
                <a:latin typeface="Consolas" panose="020B0609020204030204" pitchFamily="49" charset="0"/>
                <a:cs typeface="Helvetica" panose="020B0604020202020204" pitchFamily="34" charset="0"/>
              </a:rPr>
              <a:t> </a:t>
            </a:r>
            <a:r>
              <a:rPr lang="en-US" b="1" dirty="0" err="1">
                <a:solidFill>
                  <a:srgbClr val="0096A4"/>
                </a:solidFill>
                <a:latin typeface="Consolas" panose="020B0609020204030204" pitchFamily="49" charset="0"/>
                <a:cs typeface="Helvetica" panose="020B0604020202020204" pitchFamily="34" charset="0"/>
              </a:rPr>
              <a:t>src</a:t>
            </a:r>
            <a:r>
              <a:rPr lang="en-US" b="1" dirty="0">
                <a:solidFill>
                  <a:srgbClr val="0096A4"/>
                </a:solidFill>
                <a:latin typeface="Consolas" panose="020B0609020204030204" pitchFamily="49" charset="0"/>
                <a:cs typeface="Helvetica" panose="020B0604020202020204" pitchFamily="34" charset="0"/>
              </a:rPr>
              <a:t>=“./images/logo.gif” /&gt;</a:t>
            </a:r>
          </a:p>
          <a:p>
            <a:pPr algn="l" rtl="0"/>
            <a:r>
              <a:rPr lang="en-US" dirty="0">
                <a:latin typeface="Helvetica" panose="020B0604020202020204" pitchFamily="34" charset="0"/>
                <a:cs typeface="Helvetica" panose="020B0604020202020204" pitchFamily="34" charset="0"/>
              </a:rPr>
              <a:t>String literals should be enclosed by quotation marks, e.g.</a:t>
            </a:r>
            <a:r>
              <a:rPr lang="en-US" b="1" dirty="0">
                <a:latin typeface="Helvetica" panose="020B0604020202020204" pitchFamily="34" charset="0"/>
                <a:cs typeface="Helvetica" panose="020B0604020202020204" pitchFamily="34" charset="0"/>
              </a:rPr>
              <a:t> </a:t>
            </a:r>
            <a:r>
              <a:rPr lang="en-US" b="1" dirty="0">
                <a:solidFill>
                  <a:srgbClr val="0096A4"/>
                </a:solidFill>
                <a:latin typeface="Consolas" panose="020B0609020204030204" pitchFamily="49" charset="0"/>
                <a:cs typeface="Helvetica" panose="020B0604020202020204" pitchFamily="34" charset="0"/>
              </a:rPr>
              <a:t>“./images/logo.gif”</a:t>
            </a:r>
          </a:p>
          <a:p>
            <a:pPr algn="l" rtl="0"/>
            <a:r>
              <a:rPr lang="en-US" dirty="0">
                <a:latin typeface="Helvetica" panose="020B0604020202020204" pitchFamily="34" charset="0"/>
                <a:cs typeface="Helvetica" panose="020B0604020202020204" pitchFamily="34" charset="0"/>
              </a:rPr>
              <a:t>Or JavaScript expressions, e.g.  </a:t>
            </a:r>
            <a:r>
              <a:rPr lang="en-US" b="1" dirty="0">
                <a:solidFill>
                  <a:srgbClr val="0096A4"/>
                </a:solidFill>
                <a:latin typeface="Consolas" panose="020B0609020204030204" pitchFamily="49" charset="0"/>
                <a:cs typeface="Helvetica" panose="020B0604020202020204" pitchFamily="34" charset="0"/>
              </a:rPr>
              <a:t>&lt;</a:t>
            </a:r>
            <a:r>
              <a:rPr lang="en-US" b="1" dirty="0" err="1">
                <a:solidFill>
                  <a:srgbClr val="0096A4"/>
                </a:solidFill>
                <a:latin typeface="Consolas" panose="020B0609020204030204" pitchFamily="49" charset="0"/>
                <a:cs typeface="Helvetica" panose="020B0604020202020204" pitchFamily="34" charset="0"/>
              </a:rPr>
              <a:t>img</a:t>
            </a:r>
            <a:r>
              <a:rPr lang="en-US" b="1" dirty="0">
                <a:solidFill>
                  <a:srgbClr val="0096A4"/>
                </a:solidFill>
                <a:latin typeface="Consolas" panose="020B0609020204030204" pitchFamily="49" charset="0"/>
                <a:cs typeface="Helvetica" panose="020B0604020202020204" pitchFamily="34" charset="0"/>
              </a:rPr>
              <a:t> </a:t>
            </a:r>
            <a:r>
              <a:rPr lang="en-US" b="1" dirty="0" err="1">
                <a:solidFill>
                  <a:srgbClr val="0096A4"/>
                </a:solidFill>
                <a:latin typeface="Consolas" panose="020B0609020204030204" pitchFamily="49" charset="0"/>
                <a:cs typeface="Helvetica" panose="020B0604020202020204" pitchFamily="34" charset="0"/>
              </a:rPr>
              <a:t>src</a:t>
            </a:r>
            <a:r>
              <a:rPr lang="en-US" b="1" dirty="0">
                <a:solidFill>
                  <a:srgbClr val="0096A4"/>
                </a:solidFill>
                <a:latin typeface="Consolas" panose="020B0609020204030204" pitchFamily="49" charset="0"/>
                <a:cs typeface="Helvetica" panose="020B0604020202020204" pitchFamily="34" charset="0"/>
              </a:rPr>
              <a:t>={</a:t>
            </a:r>
            <a:r>
              <a:rPr lang="en-US" b="1" dirty="0" err="1">
                <a:solidFill>
                  <a:srgbClr val="0096A4"/>
                </a:solidFill>
                <a:latin typeface="Consolas" panose="020B0609020204030204" pitchFamily="49" charset="0"/>
                <a:cs typeface="Helvetica" panose="020B0604020202020204" pitchFamily="34" charset="0"/>
              </a:rPr>
              <a:t>user.profileImg</a:t>
            </a:r>
            <a:r>
              <a:rPr lang="en-US" b="1" dirty="0">
                <a:solidFill>
                  <a:srgbClr val="0096A4"/>
                </a:solidFill>
                <a:latin typeface="Consolas" panose="020B0609020204030204" pitchFamily="49" charset="0"/>
                <a:cs typeface="Helvetica" panose="020B0604020202020204" pitchFamily="34" charset="0"/>
              </a:rPr>
              <a:t>} /&gt;</a:t>
            </a:r>
          </a:p>
          <a:p>
            <a:pPr algn="l" rtl="0"/>
            <a:r>
              <a:rPr lang="en-US" dirty="0">
                <a:latin typeface="Helvetica" panose="020B0604020202020204" pitchFamily="34" charset="0"/>
                <a:cs typeface="Helvetica" panose="020B0604020202020204" pitchFamily="34" charset="0"/>
              </a:rPr>
              <a:t>JavaScript expressions should always be enclosed by curly braces instead of quotation marks, e.g. </a:t>
            </a:r>
            <a:r>
              <a:rPr lang="en-US" b="1" dirty="0">
                <a:solidFill>
                  <a:srgbClr val="0096A4"/>
                </a:solidFill>
                <a:latin typeface="Consolas" panose="020B0609020204030204" pitchFamily="49" charset="0"/>
                <a:cs typeface="Helvetica" panose="020B0604020202020204" pitchFamily="34" charset="0"/>
              </a:rPr>
              <a:t>{</a:t>
            </a:r>
            <a:r>
              <a:rPr lang="en-US" b="1" dirty="0" err="1">
                <a:solidFill>
                  <a:srgbClr val="0096A4"/>
                </a:solidFill>
                <a:latin typeface="Consolas" panose="020B0609020204030204" pitchFamily="49" charset="0"/>
                <a:cs typeface="Helvetica" panose="020B0604020202020204" pitchFamily="34" charset="0"/>
              </a:rPr>
              <a:t>user.profileImg</a:t>
            </a:r>
            <a:r>
              <a:rPr lang="en-US" b="1" dirty="0">
                <a:solidFill>
                  <a:srgbClr val="0096A4"/>
                </a:solidFill>
                <a:latin typeface="Consolas" panose="020B0609020204030204" pitchFamily="49" charset="0"/>
                <a:cs typeface="Helvetica" panose="020B0604020202020204" pitchFamily="34" charset="0"/>
              </a:rPr>
              <a:t>}</a:t>
            </a:r>
          </a:p>
          <a:p>
            <a:pPr algn="l" rtl="0"/>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099190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lstStyle/>
          <a:p>
            <a:pPr algn="l" rtl="0"/>
            <a:r>
              <a:rPr lang="en-US" dirty="0">
                <a:latin typeface="Helvetica" panose="020B0604020202020204" pitchFamily="34" charset="0"/>
                <a:cs typeface="Helvetica" panose="020B0604020202020204" pitchFamily="34" charset="0"/>
              </a:rPr>
              <a:t>Elements are the smallest building blocks of React apps. An element specifies what should be there in our UI. An Element is a plain object describing what we want to appear in terms of the DOM nodes.</a:t>
            </a:r>
          </a:p>
          <a:p>
            <a:pPr marL="0" indent="0" algn="l" rtl="0">
              <a:buNone/>
            </a:pPr>
            <a:r>
              <a:rPr lang="en-US" b="1" dirty="0">
                <a:latin typeface="Helvetica" panose="020B0604020202020204" pitchFamily="34" charset="0"/>
                <a:cs typeface="Helvetica" panose="020B0604020202020204" pitchFamily="34" charset="0"/>
              </a:rPr>
              <a:t>Official definition: </a:t>
            </a:r>
          </a:p>
          <a:p>
            <a:pPr marL="0" indent="0" algn="l" rtl="0">
              <a:buNone/>
            </a:pPr>
            <a:r>
              <a:rPr lang="en-US" dirty="0">
                <a:latin typeface="Helvetica" panose="020B0604020202020204" pitchFamily="34" charset="0"/>
                <a:cs typeface="Helvetica" panose="020B0604020202020204" pitchFamily="34" charset="0"/>
              </a:rPr>
              <a:t>React elements are the building blocks of React applications. An element describes what you want to see on the screen. React elements are immutable (they cannot be modified after they are created).</a:t>
            </a:r>
            <a:br>
              <a:rPr lang="en-US" dirty="0">
                <a:latin typeface="Helvetica" panose="020B0604020202020204" pitchFamily="34" charset="0"/>
                <a:cs typeface="Helvetica" panose="020B0604020202020204" pitchFamily="34" charset="0"/>
              </a:rPr>
            </a:br>
            <a:endParaRPr lang="en-US" dirty="0">
              <a:latin typeface="Helvetica" panose="020B0604020202020204" pitchFamily="34" charset="0"/>
              <a:cs typeface="Helvetica" panose="020B0604020202020204" pitchFamily="34" charset="0"/>
            </a:endParaRPr>
          </a:p>
          <a:p>
            <a:pPr marL="0" indent="0" algn="ctr" rtl="0">
              <a:buNone/>
            </a:pPr>
            <a:r>
              <a:rPr lang="en-US" b="1" dirty="0">
                <a:solidFill>
                  <a:srgbClr val="0096A4"/>
                </a:solidFill>
                <a:latin typeface="Consolas" panose="020B0609020204030204" pitchFamily="49" charset="0"/>
                <a:cs typeface="Helvetica" panose="020B0604020202020204" pitchFamily="34" charset="0"/>
              </a:rPr>
              <a:t>const element = &lt;h1&gt;Hello, world&lt;/h1&gt;;</a:t>
            </a:r>
            <a:br>
              <a:rPr lang="en-US" b="1" dirty="0">
                <a:solidFill>
                  <a:srgbClr val="0096A4"/>
                </a:solidFill>
                <a:latin typeface="Consolas" panose="020B0609020204030204" pitchFamily="49" charset="0"/>
                <a:cs typeface="Helvetica" panose="020B0604020202020204" pitchFamily="34" charset="0"/>
              </a:rPr>
            </a:br>
            <a:endParaRPr lang="en-US" b="1" dirty="0">
              <a:solidFill>
                <a:srgbClr val="0096A4"/>
              </a:solidFill>
              <a:latin typeface="Consolas" panose="020B0609020204030204" pitchFamily="49" charset="0"/>
              <a:cs typeface="Helvetica" panose="020B0604020202020204" pitchFamily="34" charset="0"/>
            </a:endParaRPr>
          </a:p>
          <a:p>
            <a:pPr marL="0" indent="0" algn="l" rtl="0">
              <a:buNone/>
            </a:pPr>
            <a:r>
              <a:rPr lang="en-US" dirty="0">
                <a:latin typeface="Helvetica" panose="020B0604020202020204" pitchFamily="34" charset="0"/>
                <a:cs typeface="Helvetica" panose="020B0604020202020204" pitchFamily="34" charset="0"/>
              </a:rPr>
              <a:t>Typically, elements are not used directly, but get returned from components.</a:t>
            </a:r>
          </a:p>
          <a:p>
            <a:pPr algn="l" rtl="0"/>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933977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Creating 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lstStyle/>
          <a:p>
            <a:pPr marL="0" indent="0" algn="l" rtl="0">
              <a:buNone/>
            </a:pPr>
            <a:r>
              <a:rPr lang="en-US" sz="4000" b="1" dirty="0">
                <a:latin typeface="Helvetica" panose="020B0604020202020204" pitchFamily="34" charset="0"/>
                <a:cs typeface="Helvetica" panose="020B0604020202020204" pitchFamily="34" charset="0"/>
              </a:rPr>
              <a:t>3 Steps to create any React elements:</a:t>
            </a:r>
          </a:p>
          <a:p>
            <a:pPr marL="514350" indent="-514350" algn="l" rtl="0">
              <a:buFont typeface="+mj-lt"/>
              <a:buAutoNum type="arabicPeriod"/>
            </a:pPr>
            <a:r>
              <a:rPr lang="en-US" dirty="0">
                <a:latin typeface="Helvetica" panose="020B0604020202020204" pitchFamily="34" charset="0"/>
                <a:cs typeface="Helvetica" panose="020B0604020202020204" pitchFamily="34" charset="0"/>
              </a:rPr>
              <a:t>Create React and </a:t>
            </a:r>
            <a:r>
              <a:rPr lang="en-US" dirty="0" err="1">
                <a:latin typeface="Helvetica" panose="020B0604020202020204" pitchFamily="34" charset="0"/>
                <a:cs typeface="Helvetica" panose="020B0604020202020204" pitchFamily="34" charset="0"/>
              </a:rPr>
              <a:t>ReactDom</a:t>
            </a:r>
            <a:r>
              <a:rPr lang="en-US" dirty="0">
                <a:latin typeface="Helvetica" panose="020B0604020202020204" pitchFamily="34" charset="0"/>
                <a:cs typeface="Helvetica" panose="020B0604020202020204" pitchFamily="34" charset="0"/>
              </a:rPr>
              <a:t> objects by importing React and </a:t>
            </a:r>
            <a:r>
              <a:rPr lang="en-US" dirty="0" err="1">
                <a:latin typeface="Helvetica" panose="020B0604020202020204" pitchFamily="34" charset="0"/>
                <a:cs typeface="Helvetica" panose="020B0604020202020204" pitchFamily="34" charset="0"/>
              </a:rPr>
              <a:t>ReactDOM</a:t>
            </a:r>
            <a:r>
              <a:rPr lang="en-US" dirty="0">
                <a:latin typeface="Helvetica" panose="020B0604020202020204" pitchFamily="34" charset="0"/>
                <a:cs typeface="Helvetica" panose="020B0604020202020204" pitchFamily="34" charset="0"/>
              </a:rPr>
              <a:t>.</a:t>
            </a:r>
          </a:p>
          <a:p>
            <a:pPr marL="0" indent="0" algn="l" rtl="0">
              <a:buNone/>
            </a:pPr>
            <a:r>
              <a:rPr lang="en-US" sz="3200" b="1" dirty="0">
                <a:solidFill>
                  <a:srgbClr val="0096A4"/>
                </a:solidFill>
                <a:latin typeface="Consolas" panose="020B0609020204030204" pitchFamily="49" charset="0"/>
                <a:ea typeface="Consolas"/>
                <a:cs typeface="Consolas"/>
                <a:sym typeface="Consolas"/>
              </a:rPr>
              <a:t>import React from "react";</a:t>
            </a:r>
            <a:br>
              <a:rPr lang="en-US" sz="3200" b="1" dirty="0">
                <a:solidFill>
                  <a:srgbClr val="0096A4"/>
                </a:solidFill>
                <a:latin typeface="Consolas" panose="020B0609020204030204" pitchFamily="49" charset="0"/>
                <a:ea typeface="Consolas"/>
                <a:cs typeface="Consolas"/>
                <a:sym typeface="Consolas"/>
              </a:rPr>
            </a:br>
            <a:r>
              <a:rPr lang="en-US" sz="3200" b="1" dirty="0">
                <a:solidFill>
                  <a:srgbClr val="0096A4"/>
                </a:solidFill>
                <a:latin typeface="Consolas" panose="020B0609020204030204" pitchFamily="49" charset="0"/>
                <a:ea typeface="Consolas"/>
                <a:cs typeface="Consolas"/>
                <a:sym typeface="Consolas"/>
              </a:rPr>
              <a:t>import </a:t>
            </a:r>
            <a:r>
              <a:rPr lang="en-US" sz="3200" b="1" dirty="0" err="1">
                <a:solidFill>
                  <a:srgbClr val="0096A4"/>
                </a:solidFill>
                <a:latin typeface="Consolas" panose="020B0609020204030204" pitchFamily="49" charset="0"/>
                <a:ea typeface="Consolas"/>
                <a:cs typeface="Consolas"/>
                <a:sym typeface="Consolas"/>
              </a:rPr>
              <a:t>ReactDOM</a:t>
            </a:r>
            <a:r>
              <a:rPr lang="en-US" sz="3200" b="1" dirty="0">
                <a:solidFill>
                  <a:srgbClr val="0096A4"/>
                </a:solidFill>
                <a:latin typeface="Consolas" panose="020B0609020204030204" pitchFamily="49" charset="0"/>
                <a:ea typeface="Consolas"/>
                <a:cs typeface="Consolas"/>
                <a:sym typeface="Consolas"/>
              </a:rPr>
              <a:t> from "react-</a:t>
            </a:r>
            <a:r>
              <a:rPr lang="en-US" sz="3200" b="1" dirty="0" err="1">
                <a:solidFill>
                  <a:srgbClr val="0096A4"/>
                </a:solidFill>
                <a:latin typeface="Consolas" panose="020B0609020204030204" pitchFamily="49" charset="0"/>
                <a:ea typeface="Consolas"/>
                <a:cs typeface="Consolas"/>
                <a:sym typeface="Consolas"/>
              </a:rPr>
              <a:t>dom</a:t>
            </a:r>
            <a:r>
              <a:rPr lang="en-US" sz="3200" b="1" dirty="0">
                <a:solidFill>
                  <a:srgbClr val="0096A4"/>
                </a:solidFill>
                <a:latin typeface="Consolas" panose="020B0609020204030204" pitchFamily="49" charset="0"/>
                <a:ea typeface="Consolas"/>
                <a:cs typeface="Consolas"/>
                <a:sym typeface="Consolas"/>
              </a:rPr>
              <a:t>";</a:t>
            </a:r>
            <a:endParaRPr lang="en-US" sz="3200" b="1" dirty="0">
              <a:solidFill>
                <a:srgbClr val="0096A4"/>
              </a:solidFill>
              <a:latin typeface="Consolas" panose="020B0609020204030204" pitchFamily="49" charset="0"/>
              <a:ea typeface="Montserrat Light"/>
              <a:cs typeface="Montserrat Light"/>
              <a:sym typeface="Montserrat Light"/>
            </a:endParaRPr>
          </a:p>
          <a:p>
            <a:pPr algn="l" rtl="0"/>
            <a:endParaRPr lang="en-US" dirty="0">
              <a:latin typeface="Helvetica" panose="020B0604020202020204" pitchFamily="34" charset="0"/>
              <a:cs typeface="Helvetica" panose="020B0604020202020204" pitchFamily="34" charset="0"/>
            </a:endParaRPr>
          </a:p>
          <a:p>
            <a:pPr algn="l" rtl="0"/>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172690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Creating 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lstStyle/>
          <a:p>
            <a:pPr marL="0" indent="0" algn="l" rtl="0">
              <a:buNone/>
            </a:pPr>
            <a:r>
              <a:rPr lang="en-US" dirty="0">
                <a:latin typeface="Helvetica" panose="020B0604020202020204" pitchFamily="34" charset="0"/>
                <a:cs typeface="Helvetica" panose="020B0604020202020204" pitchFamily="34" charset="0"/>
              </a:rPr>
              <a:t>2. Create the React Element using either JavaScript or JSX. </a:t>
            </a:r>
          </a:p>
          <a:p>
            <a:pPr marL="514350" indent="-514350" algn="l" rtl="0">
              <a:buAutoNum type="alphaLcPeriod"/>
            </a:pPr>
            <a:r>
              <a:rPr lang="en-US" dirty="0">
                <a:latin typeface="Helvetica" panose="020B0604020202020204" pitchFamily="34" charset="0"/>
                <a:cs typeface="Helvetica" panose="020B0604020202020204" pitchFamily="34" charset="0"/>
              </a:rPr>
              <a:t>You could declare a variable that stores HTML or JSX</a:t>
            </a:r>
          </a:p>
          <a:p>
            <a:pPr marL="514350" indent="-514350" algn="l" rtl="0">
              <a:buAutoNum type="alphaLcPeriod"/>
            </a:pPr>
            <a:r>
              <a:rPr lang="en-US" dirty="0">
                <a:latin typeface="Helvetica" panose="020B0604020202020204" pitchFamily="34" charset="0"/>
                <a:cs typeface="Helvetica" panose="020B0604020202020204" pitchFamily="34" charset="0"/>
              </a:rPr>
              <a:t>Your variable could consist of more than one element if you wrap them in a parent element and enclose the elements with ()</a:t>
            </a:r>
          </a:p>
          <a:p>
            <a:pPr marL="0" indent="0" algn="l" rtl="0">
              <a:buNone/>
            </a:pPr>
            <a:r>
              <a:rPr lang="en-GB" b="1" dirty="0" err="1">
                <a:solidFill>
                  <a:srgbClr val="0096A4"/>
                </a:solidFill>
                <a:latin typeface="Consolas" panose="020B0609020204030204" pitchFamily="49" charset="0"/>
                <a:ea typeface="Consolas"/>
                <a:cs typeface="Consolas"/>
                <a:sym typeface="Consolas"/>
              </a:rPr>
              <a:t>const</a:t>
            </a:r>
            <a:r>
              <a:rPr lang="en-GB" b="1" dirty="0">
                <a:solidFill>
                  <a:srgbClr val="0096A4"/>
                </a:solidFill>
                <a:latin typeface="Consolas" panose="020B0609020204030204" pitchFamily="49" charset="0"/>
                <a:ea typeface="Consolas"/>
                <a:cs typeface="Consolas"/>
                <a:sym typeface="Consolas"/>
              </a:rPr>
              <a:t> element = (</a:t>
            </a:r>
          </a:p>
          <a:p>
            <a:pPr marL="0" indent="0" algn="l" rtl="0">
              <a:buNone/>
            </a:pPr>
            <a:r>
              <a:rPr lang="en-GB" b="1" dirty="0">
                <a:solidFill>
                  <a:srgbClr val="0096A4"/>
                </a:solidFill>
                <a:latin typeface="Consolas" panose="020B0609020204030204" pitchFamily="49" charset="0"/>
                <a:ea typeface="Consolas"/>
                <a:cs typeface="Consolas"/>
                <a:sym typeface="Consolas"/>
              </a:rPr>
              <a:t>&lt;div&gt;</a:t>
            </a:r>
            <a:br>
              <a:rPr lang="en-GB" b="1" dirty="0">
                <a:solidFill>
                  <a:srgbClr val="0096A4"/>
                </a:solidFill>
                <a:latin typeface="Consolas" panose="020B0609020204030204" pitchFamily="49" charset="0"/>
                <a:ea typeface="Consolas"/>
                <a:cs typeface="Consolas"/>
                <a:sym typeface="Consolas"/>
              </a:rPr>
            </a:br>
            <a:r>
              <a:rPr lang="en-GB" b="1" dirty="0">
                <a:solidFill>
                  <a:srgbClr val="0096A4"/>
                </a:solidFill>
                <a:latin typeface="Consolas" panose="020B0609020204030204" pitchFamily="49" charset="0"/>
                <a:ea typeface="Consolas"/>
                <a:cs typeface="Consolas"/>
                <a:sym typeface="Consolas"/>
              </a:rPr>
              <a:t>&lt;h1&gt;I'm learning React with Hyperion&lt;/h1&gt;</a:t>
            </a:r>
            <a:br>
              <a:rPr lang="en-GB" b="1" dirty="0">
                <a:solidFill>
                  <a:srgbClr val="0096A4"/>
                </a:solidFill>
                <a:latin typeface="Consolas" panose="020B0609020204030204" pitchFamily="49" charset="0"/>
                <a:ea typeface="Consolas"/>
                <a:cs typeface="Consolas"/>
                <a:sym typeface="Consolas"/>
              </a:rPr>
            </a:br>
            <a:r>
              <a:rPr lang="en-GB" b="1" dirty="0">
                <a:solidFill>
                  <a:srgbClr val="0096A4"/>
                </a:solidFill>
                <a:latin typeface="Consolas" panose="020B0609020204030204" pitchFamily="49" charset="0"/>
                <a:ea typeface="Consolas"/>
                <a:cs typeface="Consolas"/>
                <a:sym typeface="Consolas"/>
              </a:rPr>
              <a:t>&lt;</a:t>
            </a:r>
            <a:r>
              <a:rPr lang="en-GB" b="1" dirty="0" err="1">
                <a:solidFill>
                  <a:srgbClr val="0096A4"/>
                </a:solidFill>
                <a:latin typeface="Consolas" panose="020B0609020204030204" pitchFamily="49" charset="0"/>
                <a:ea typeface="Consolas"/>
                <a:cs typeface="Consolas"/>
                <a:sym typeface="Consolas"/>
              </a:rPr>
              <a:t>img</a:t>
            </a:r>
            <a:r>
              <a:rPr lang="en-GB" b="1" dirty="0">
                <a:solidFill>
                  <a:srgbClr val="0096A4"/>
                </a:solidFill>
                <a:latin typeface="Consolas" panose="020B0609020204030204" pitchFamily="49" charset="0"/>
                <a:ea typeface="Consolas"/>
                <a:cs typeface="Consolas"/>
                <a:sym typeface="Consolas"/>
              </a:rPr>
              <a:t> </a:t>
            </a:r>
            <a:r>
              <a:rPr lang="en-GB" b="1" dirty="0" err="1">
                <a:solidFill>
                  <a:srgbClr val="0096A4"/>
                </a:solidFill>
                <a:latin typeface="Consolas" panose="020B0609020204030204" pitchFamily="49" charset="0"/>
                <a:ea typeface="Consolas"/>
                <a:cs typeface="Consolas"/>
                <a:sym typeface="Consolas"/>
              </a:rPr>
              <a:t>src</a:t>
            </a:r>
            <a:r>
              <a:rPr lang="en-GB" b="1" dirty="0">
                <a:solidFill>
                  <a:srgbClr val="0096A4"/>
                </a:solidFill>
                <a:latin typeface="Consolas" panose="020B0609020204030204" pitchFamily="49" charset="0"/>
                <a:ea typeface="Consolas"/>
                <a:cs typeface="Consolas"/>
                <a:sym typeface="Consolas"/>
              </a:rPr>
              <a:t>="http://hyperiondev.com/static/</a:t>
            </a:r>
            <a:r>
              <a:rPr lang="en-GB" b="1" dirty="0" err="1">
                <a:solidFill>
                  <a:srgbClr val="0096A4"/>
                </a:solidFill>
                <a:latin typeface="Consolas" panose="020B0609020204030204" pitchFamily="49" charset="0"/>
                <a:ea typeface="Consolas"/>
                <a:cs typeface="Consolas"/>
                <a:sym typeface="Consolas"/>
              </a:rPr>
              <a:t>moocadmin</a:t>
            </a:r>
            <a:r>
              <a:rPr lang="en-GB" b="1" dirty="0">
                <a:solidFill>
                  <a:srgbClr val="0096A4"/>
                </a:solidFill>
                <a:latin typeface="Consolas" panose="020B0609020204030204" pitchFamily="49" charset="0"/>
                <a:ea typeface="Consolas"/>
                <a:cs typeface="Consolas"/>
                <a:sym typeface="Consolas"/>
              </a:rPr>
              <a:t>/assets/</a:t>
            </a:r>
            <a:r>
              <a:rPr lang="en-GB" b="1" dirty="0" err="1">
                <a:solidFill>
                  <a:srgbClr val="0096A4"/>
                </a:solidFill>
                <a:latin typeface="Consolas" panose="020B0609020204030204" pitchFamily="49" charset="0"/>
                <a:ea typeface="Consolas"/>
                <a:cs typeface="Consolas"/>
                <a:sym typeface="Consolas"/>
              </a:rPr>
              <a:t>img</a:t>
            </a:r>
            <a:r>
              <a:rPr lang="en-GB" b="1" dirty="0">
                <a:solidFill>
                  <a:srgbClr val="0096A4"/>
                </a:solidFill>
                <a:latin typeface="Consolas" panose="020B0609020204030204" pitchFamily="49" charset="0"/>
                <a:ea typeface="Consolas"/>
                <a:cs typeface="Consolas"/>
                <a:sym typeface="Consolas"/>
              </a:rPr>
              <a:t>/hyperionLogo.png"/&gt;</a:t>
            </a:r>
            <a:br>
              <a:rPr lang="en-GB" b="1" dirty="0">
                <a:solidFill>
                  <a:srgbClr val="0096A4"/>
                </a:solidFill>
                <a:latin typeface="Consolas" panose="020B0609020204030204" pitchFamily="49" charset="0"/>
                <a:ea typeface="Consolas"/>
                <a:cs typeface="Consolas"/>
                <a:sym typeface="Consolas"/>
              </a:rPr>
            </a:br>
            <a:r>
              <a:rPr lang="en-GB" b="1" dirty="0">
                <a:solidFill>
                  <a:srgbClr val="0096A4"/>
                </a:solidFill>
                <a:latin typeface="Consolas" panose="020B0609020204030204" pitchFamily="49" charset="0"/>
                <a:ea typeface="Consolas"/>
                <a:cs typeface="Consolas"/>
                <a:sym typeface="Consolas"/>
              </a:rPr>
              <a:t>&lt;/div&gt;</a:t>
            </a:r>
            <a:br>
              <a:rPr lang="en-GB" b="1" dirty="0">
                <a:solidFill>
                  <a:srgbClr val="0096A4"/>
                </a:solidFill>
                <a:latin typeface="Consolas" panose="020B0609020204030204" pitchFamily="49" charset="0"/>
                <a:ea typeface="Consolas"/>
                <a:cs typeface="Consolas"/>
                <a:sym typeface="Consolas"/>
              </a:rPr>
            </a:br>
            <a:endParaRPr lang="en-GB" b="1" dirty="0">
              <a:solidFill>
                <a:srgbClr val="0096A4"/>
              </a:solidFill>
              <a:latin typeface="Consolas" panose="020B0609020204030204" pitchFamily="49" charset="0"/>
              <a:ea typeface="Consolas"/>
              <a:cs typeface="Consolas"/>
              <a:sym typeface="Consolas"/>
            </a:endParaRPr>
          </a:p>
          <a:p>
            <a:pPr marL="0" indent="0" algn="l" rtl="0">
              <a:buNone/>
            </a:pPr>
            <a:r>
              <a:rPr lang="en-GB" b="1" dirty="0">
                <a:solidFill>
                  <a:srgbClr val="0096A4"/>
                </a:solidFill>
                <a:latin typeface="Consolas" panose="020B0609020204030204" pitchFamily="49" charset="0"/>
                <a:ea typeface="Consolas"/>
                <a:cs typeface="Consolas"/>
                <a:sym typeface="Consolas"/>
              </a:rPr>
              <a:t>);</a:t>
            </a:r>
            <a:br>
              <a:rPr lang="en-GB" b="1" dirty="0">
                <a:solidFill>
                  <a:srgbClr val="0096A4"/>
                </a:solidFill>
                <a:latin typeface="Consolas" panose="020B0609020204030204" pitchFamily="49" charset="0"/>
                <a:ea typeface="Consolas"/>
                <a:cs typeface="Consolas"/>
                <a:sym typeface="Consolas"/>
              </a:rPr>
            </a:br>
            <a:r>
              <a:rPr lang="en-GB" b="1" dirty="0" err="1">
                <a:solidFill>
                  <a:srgbClr val="0096A4"/>
                </a:solidFill>
                <a:latin typeface="Consolas" panose="020B0609020204030204" pitchFamily="49" charset="0"/>
                <a:ea typeface="Consolas"/>
                <a:cs typeface="Consolas"/>
                <a:sym typeface="Consolas"/>
              </a:rPr>
              <a:t>ReactDOM.render</a:t>
            </a:r>
            <a:r>
              <a:rPr lang="en-GB" b="1" dirty="0">
                <a:solidFill>
                  <a:srgbClr val="0096A4"/>
                </a:solidFill>
                <a:latin typeface="Consolas" panose="020B0609020204030204" pitchFamily="49" charset="0"/>
                <a:ea typeface="Consolas"/>
                <a:cs typeface="Consolas"/>
                <a:sym typeface="Consolas"/>
              </a:rPr>
              <a:t>(element, </a:t>
            </a:r>
            <a:r>
              <a:rPr lang="en-GB" b="1" dirty="0" err="1">
                <a:solidFill>
                  <a:srgbClr val="0096A4"/>
                </a:solidFill>
                <a:latin typeface="Consolas" panose="020B0609020204030204" pitchFamily="49" charset="0"/>
                <a:ea typeface="Consolas"/>
                <a:cs typeface="Consolas"/>
                <a:sym typeface="Consolas"/>
              </a:rPr>
              <a:t>document.getElementById</a:t>
            </a:r>
            <a:r>
              <a:rPr lang="en-GB" b="1" dirty="0">
                <a:solidFill>
                  <a:srgbClr val="0096A4"/>
                </a:solidFill>
                <a:latin typeface="Consolas" panose="020B0609020204030204" pitchFamily="49" charset="0"/>
                <a:ea typeface="Consolas"/>
                <a:cs typeface="Consolas"/>
                <a:sym typeface="Consolas"/>
              </a:rPr>
              <a:t>('root'));</a:t>
            </a:r>
            <a:endParaRPr lang="en-GB" b="1" dirty="0">
              <a:solidFill>
                <a:srgbClr val="0096A4"/>
              </a:solidFill>
              <a:latin typeface="Consolas" panose="020B0609020204030204" pitchFamily="49" charset="0"/>
              <a:ea typeface="Montserrat Light"/>
              <a:cs typeface="Montserrat Light"/>
              <a:sym typeface="Montserrat Light"/>
            </a:endParaRPr>
          </a:p>
          <a:p>
            <a:pPr marL="0" indent="0" algn="l" rtl="0">
              <a:buNone/>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75223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Objective</a:t>
            </a:r>
            <a:br>
              <a:rPr lang="en-US" dirty="0"/>
            </a:br>
            <a:br>
              <a:rPr lang="en-US" dirty="0"/>
            </a:br>
            <a:endParaRPr dirty="0"/>
          </a:p>
        </p:txBody>
      </p:sp>
      <p:sp>
        <p:nvSpPr>
          <p:cNvPr id="198" name="Presentation Subtitle"/>
          <p:cNvSpPr txBox="1">
            <a:spLocks noGrp="1"/>
          </p:cNvSpPr>
          <p:nvPr>
            <p:ph type="subTitle" sz="quarter" idx="1"/>
          </p:nvPr>
        </p:nvSpPr>
        <p:spPr>
          <a:xfrm>
            <a:off x="1206500" y="6063917"/>
            <a:ext cx="21971000" cy="3037950"/>
          </a:xfrm>
          <a:prstGeom prst="rect">
            <a:avLst/>
          </a:prstGeom>
        </p:spPr>
        <p:txBody>
          <a:bodyPr>
            <a:normAutofit fontScale="77500" lnSpcReduction="20000"/>
          </a:bodyPr>
          <a:lstStyle/>
          <a:p>
            <a:pPr marL="933450" lvl="0" indent="-857250" algn="l" rtl="0">
              <a:lnSpc>
                <a:spcPct val="115000"/>
              </a:lnSpc>
              <a:spcBef>
                <a:spcPts val="0"/>
              </a:spcBef>
              <a:spcAft>
                <a:spcPts val="0"/>
              </a:spcAft>
              <a:buClr>
                <a:schemeClr val="bg1"/>
              </a:buClr>
              <a:buSzPts val="2400"/>
              <a:buFont typeface="Arial" panose="020B0604020202020204" pitchFamily="34" charset="0"/>
              <a:buChar char="•"/>
            </a:pPr>
            <a:r>
              <a:rPr lang="en-US" sz="6000" dirty="0">
                <a:solidFill>
                  <a:schemeClr val="bg1"/>
                </a:solidFill>
              </a:rPr>
              <a:t>MVC</a:t>
            </a:r>
          </a:p>
          <a:p>
            <a:pPr marL="933450" lvl="0" indent="-857250" algn="l" rtl="0">
              <a:lnSpc>
                <a:spcPct val="115000"/>
              </a:lnSpc>
              <a:spcBef>
                <a:spcPts val="0"/>
              </a:spcBef>
              <a:spcAft>
                <a:spcPts val="0"/>
              </a:spcAft>
              <a:buClr>
                <a:schemeClr val="bg1"/>
              </a:buClr>
              <a:buSzPts val="2400"/>
              <a:buFont typeface="Arial" panose="020B0604020202020204" pitchFamily="34" charset="0"/>
              <a:buChar char="•"/>
            </a:pPr>
            <a:r>
              <a:rPr lang="en-US" sz="6000" dirty="0">
                <a:solidFill>
                  <a:schemeClr val="bg1"/>
                </a:solidFill>
              </a:rPr>
              <a:t>Introduces ReactJS (a JavaScript library for building user interfaces) </a:t>
            </a:r>
          </a:p>
          <a:p>
            <a:pPr marL="933450" lvl="0" indent="-857250" algn="l" rtl="0">
              <a:lnSpc>
                <a:spcPct val="115000"/>
              </a:lnSpc>
              <a:spcBef>
                <a:spcPts val="0"/>
              </a:spcBef>
              <a:spcAft>
                <a:spcPts val="0"/>
              </a:spcAft>
              <a:buClr>
                <a:schemeClr val="bg1"/>
              </a:buClr>
              <a:buSzPts val="2400"/>
              <a:buFont typeface="Arial" panose="020B0604020202020204" pitchFamily="34" charset="0"/>
              <a:buChar char="•"/>
            </a:pPr>
            <a:r>
              <a:rPr lang="en-US" sz="6000" dirty="0">
                <a:solidFill>
                  <a:schemeClr val="bg1"/>
                </a:solidFill>
              </a:rPr>
              <a:t>Setting up your environment </a:t>
            </a:r>
          </a:p>
          <a:p>
            <a:pPr marL="933450" lvl="0" indent="-857250" algn="l" rtl="0">
              <a:lnSpc>
                <a:spcPct val="115000"/>
              </a:lnSpc>
              <a:spcBef>
                <a:spcPts val="0"/>
              </a:spcBef>
              <a:spcAft>
                <a:spcPts val="0"/>
              </a:spcAft>
              <a:buClr>
                <a:schemeClr val="bg1"/>
              </a:buClr>
              <a:buSzPts val="2400"/>
              <a:buFont typeface="Arial" panose="020B0604020202020204" pitchFamily="34" charset="0"/>
              <a:buChar char="•"/>
            </a:pPr>
            <a:r>
              <a:rPr lang="en-US" sz="6000" dirty="0">
                <a:solidFill>
                  <a:schemeClr val="bg1"/>
                </a:solidFill>
              </a:rPr>
              <a:t>Creating React Elements using JSX.</a:t>
            </a:r>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294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8;p31">
            <a:extLst>
              <a:ext uri="{FF2B5EF4-FFF2-40B4-BE49-F238E27FC236}">
                <a16:creationId xmlns:a16="http://schemas.microsoft.com/office/drawing/2014/main" id="{B1BC2DBB-7015-47B0-809B-6DF356C19E2D}"/>
              </a:ext>
            </a:extLst>
          </p:cNvPr>
          <p:cNvSpPr txBox="1"/>
          <p:nvPr/>
        </p:nvSpPr>
        <p:spPr>
          <a:xfrm>
            <a:off x="10282465" y="7417337"/>
            <a:ext cx="13336814" cy="5647133"/>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Creating 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marL="0" indent="0" algn="l" rtl="0">
              <a:buNone/>
            </a:pPr>
            <a:r>
              <a:rPr lang="en-US" dirty="0">
                <a:latin typeface="Helvetica" panose="020B0604020202020204" pitchFamily="34" charset="0"/>
                <a:cs typeface="Helvetica" panose="020B0604020202020204" pitchFamily="34" charset="0"/>
              </a:rPr>
              <a:t>c. You could use the </a:t>
            </a:r>
            <a:r>
              <a:rPr lang="en-US" dirty="0" err="1">
                <a:latin typeface="Helvetica" panose="020B0604020202020204" pitchFamily="34" charset="0"/>
                <a:cs typeface="Helvetica" panose="020B0604020202020204" pitchFamily="34" charset="0"/>
              </a:rPr>
              <a:t>createElement</a:t>
            </a:r>
            <a:r>
              <a:rPr lang="en-US" dirty="0">
                <a:latin typeface="Helvetica" panose="020B0604020202020204" pitchFamily="34" charset="0"/>
                <a:cs typeface="Helvetica" panose="020B0604020202020204" pitchFamily="34" charset="0"/>
              </a:rPr>
              <a:t>() method to create React elements.</a:t>
            </a:r>
          </a:p>
          <a:p>
            <a:pPr marL="0" indent="0" algn="l" rtl="0">
              <a:buNone/>
            </a:pPr>
            <a:endParaRPr lang="en-US" dirty="0">
              <a:latin typeface="Helvetica" panose="020B0604020202020204" pitchFamily="34" charset="0"/>
              <a:cs typeface="Helvetica" panose="020B0604020202020204" pitchFamily="34" charset="0"/>
            </a:endParaRPr>
          </a:p>
          <a:p>
            <a:pPr marL="0" lvl="0" indent="0" algn="just" rtl="0">
              <a:lnSpc>
                <a:spcPct val="115000"/>
              </a:lnSpc>
              <a:spcBef>
                <a:spcPts val="0"/>
              </a:spcBef>
              <a:spcAft>
                <a:spcPts val="0"/>
              </a:spcAft>
              <a:buNone/>
            </a:pPr>
            <a:r>
              <a:rPr lang="en-GB" sz="3200" b="1" dirty="0" err="1">
                <a:solidFill>
                  <a:srgbClr val="0096A4"/>
                </a:solidFill>
                <a:latin typeface="Consolas" panose="020B0609020204030204" pitchFamily="49" charset="0"/>
                <a:ea typeface="Consolas"/>
                <a:cs typeface="Consolas"/>
                <a:sym typeface="Consolas"/>
              </a:rPr>
              <a:t>const</a:t>
            </a:r>
            <a:r>
              <a:rPr lang="en-GB" sz="3200" b="1" dirty="0">
                <a:solidFill>
                  <a:srgbClr val="0096A4"/>
                </a:solidFill>
                <a:latin typeface="Consolas" panose="020B0609020204030204" pitchFamily="49" charset="0"/>
                <a:ea typeface="Consolas"/>
                <a:cs typeface="Consolas"/>
                <a:sym typeface="Consolas"/>
              </a:rPr>
              <a:t> </a:t>
            </a:r>
            <a:r>
              <a:rPr lang="en-GB" sz="3200" b="1" dirty="0" err="1">
                <a:solidFill>
                  <a:srgbClr val="0096A4"/>
                </a:solidFill>
                <a:latin typeface="Consolas" panose="020B0609020204030204" pitchFamily="49" charset="0"/>
                <a:ea typeface="Consolas"/>
                <a:cs typeface="Consolas"/>
                <a:sym typeface="Consolas"/>
              </a:rPr>
              <a:t>reactElement</a:t>
            </a:r>
            <a:r>
              <a:rPr lang="en-GB" sz="3200" b="1" dirty="0">
                <a:solidFill>
                  <a:srgbClr val="0096A4"/>
                </a:solidFill>
                <a:latin typeface="Consolas" panose="020B0609020204030204" pitchFamily="49" charset="0"/>
                <a:ea typeface="Consolas"/>
                <a:cs typeface="Consolas"/>
                <a:sym typeface="Consolas"/>
              </a:rPr>
              <a:t> = </a:t>
            </a:r>
            <a:r>
              <a:rPr lang="en-GB" sz="3200" b="1" dirty="0" err="1">
                <a:solidFill>
                  <a:srgbClr val="0096A4"/>
                </a:solidFill>
                <a:latin typeface="Consolas" panose="020B0609020204030204" pitchFamily="49" charset="0"/>
                <a:ea typeface="Consolas"/>
                <a:cs typeface="Consolas"/>
                <a:sym typeface="Consolas"/>
              </a:rPr>
              <a:t>React.createElement</a:t>
            </a:r>
            <a:r>
              <a:rPr lang="en-GB" sz="3200" b="1" dirty="0">
                <a:solidFill>
                  <a:srgbClr val="0096A4"/>
                </a:solidFill>
                <a:latin typeface="Consolas" panose="020B0609020204030204" pitchFamily="49" charset="0"/>
                <a:ea typeface="Consolas"/>
                <a:cs typeface="Consolas"/>
                <a:sym typeface="Consolas"/>
              </a:rPr>
              <a:t>('h1', {}, 'Hello World!');</a:t>
            </a:r>
          </a:p>
          <a:p>
            <a:pPr marL="0" lvl="0" indent="0" algn="just" rtl="0">
              <a:lnSpc>
                <a:spcPct val="115000"/>
              </a:lnSpc>
              <a:spcBef>
                <a:spcPts val="0"/>
              </a:spcBef>
              <a:spcAft>
                <a:spcPts val="0"/>
              </a:spcAft>
              <a:buNone/>
            </a:pPr>
            <a:r>
              <a:rPr lang="en-GB" sz="3200" b="1" dirty="0" err="1">
                <a:solidFill>
                  <a:srgbClr val="0096A4"/>
                </a:solidFill>
                <a:latin typeface="Consolas" panose="020B0609020204030204" pitchFamily="49" charset="0"/>
                <a:ea typeface="Consolas"/>
                <a:cs typeface="Consolas"/>
                <a:sym typeface="Consolas"/>
              </a:rPr>
              <a:t>ReactDOM.render</a:t>
            </a:r>
            <a:r>
              <a:rPr lang="en-GB" sz="3200" b="1" dirty="0">
                <a:solidFill>
                  <a:srgbClr val="0096A4"/>
                </a:solidFill>
                <a:latin typeface="Consolas" panose="020B0609020204030204" pitchFamily="49" charset="0"/>
                <a:ea typeface="Consolas"/>
                <a:cs typeface="Consolas"/>
                <a:sym typeface="Consolas"/>
              </a:rPr>
              <a:t>(</a:t>
            </a:r>
            <a:r>
              <a:rPr lang="en-GB" sz="3200" b="1" dirty="0" err="1">
                <a:solidFill>
                  <a:srgbClr val="0096A4"/>
                </a:solidFill>
                <a:latin typeface="Consolas" panose="020B0609020204030204" pitchFamily="49" charset="0"/>
                <a:ea typeface="Consolas"/>
                <a:cs typeface="Consolas"/>
                <a:sym typeface="Consolas"/>
              </a:rPr>
              <a:t>reactElement</a:t>
            </a:r>
            <a:r>
              <a:rPr lang="en-GB" sz="3200" b="1" dirty="0">
                <a:solidFill>
                  <a:srgbClr val="0096A4"/>
                </a:solidFill>
                <a:latin typeface="Consolas" panose="020B0609020204030204" pitchFamily="49" charset="0"/>
                <a:ea typeface="Consolas"/>
                <a:cs typeface="Consolas"/>
                <a:sym typeface="Consolas"/>
              </a:rPr>
              <a:t>, </a:t>
            </a:r>
            <a:r>
              <a:rPr lang="en-GB" sz="3200" b="1" dirty="0" err="1">
                <a:solidFill>
                  <a:srgbClr val="0096A4"/>
                </a:solidFill>
                <a:latin typeface="Consolas" panose="020B0609020204030204" pitchFamily="49" charset="0"/>
                <a:ea typeface="Consolas"/>
                <a:cs typeface="Consolas"/>
                <a:sym typeface="Consolas"/>
              </a:rPr>
              <a:t>document.getElementById</a:t>
            </a:r>
            <a:r>
              <a:rPr lang="en-GB" sz="3200" b="1" dirty="0">
                <a:solidFill>
                  <a:srgbClr val="0096A4"/>
                </a:solidFill>
                <a:latin typeface="Consolas" panose="020B0609020204030204" pitchFamily="49" charset="0"/>
                <a:ea typeface="Consolas"/>
                <a:cs typeface="Consolas"/>
                <a:sym typeface="Consolas"/>
              </a:rPr>
              <a:t>('root'));</a:t>
            </a:r>
            <a:endParaRPr lang="en-GB" sz="3200" b="1" dirty="0">
              <a:solidFill>
                <a:srgbClr val="0096A4"/>
              </a:solidFill>
              <a:latin typeface="Consolas" panose="020B0609020204030204" pitchFamily="49" charset="0"/>
              <a:ea typeface="Montserrat Light"/>
              <a:cs typeface="Montserrat Light"/>
              <a:sym typeface="Montserrat Light"/>
            </a:endParaRPr>
          </a:p>
          <a:p>
            <a:pPr marL="0" indent="0" algn="l" rtl="0">
              <a:buNone/>
            </a:pPr>
            <a:r>
              <a:rPr lang="en-US" b="1" dirty="0">
                <a:solidFill>
                  <a:srgbClr val="0096A4"/>
                </a:solidFill>
                <a:latin typeface="Consolas" panose="020B0609020204030204" pitchFamily="49" charset="0"/>
                <a:cs typeface="Helvetica" panose="020B0604020202020204" pitchFamily="34" charset="0"/>
              </a:rPr>
              <a:t> </a:t>
            </a:r>
          </a:p>
        </p:txBody>
      </p:sp>
      <p:pic>
        <p:nvPicPr>
          <p:cNvPr id="5" name="Google Shape;249;p31">
            <a:extLst>
              <a:ext uri="{FF2B5EF4-FFF2-40B4-BE49-F238E27FC236}">
                <a16:creationId xmlns:a16="http://schemas.microsoft.com/office/drawing/2014/main" id="{9E3EFC11-64B8-4950-A336-AFE46CCB38B8}"/>
              </a:ext>
            </a:extLst>
          </p:cNvPr>
          <p:cNvPicPr preferRelativeResize="0"/>
          <p:nvPr/>
        </p:nvPicPr>
        <p:blipFill>
          <a:blip r:embed="rId3">
            <a:alphaModFix/>
          </a:blip>
          <a:stretch>
            <a:fillRect/>
          </a:stretch>
        </p:blipFill>
        <p:spPr>
          <a:xfrm>
            <a:off x="10462987" y="7184571"/>
            <a:ext cx="12975771" cy="5647134"/>
          </a:xfrm>
          <a:prstGeom prst="rect">
            <a:avLst/>
          </a:prstGeom>
          <a:noFill/>
          <a:ln>
            <a:noFill/>
          </a:ln>
        </p:spPr>
      </p:pic>
    </p:spTree>
    <p:extLst>
      <p:ext uri="{BB962C8B-B14F-4D97-AF65-F5344CB8AC3E}">
        <p14:creationId xmlns:p14="http://schemas.microsoft.com/office/powerpoint/2010/main" val="13443545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algn="l" rtl="0"/>
            <a:r>
              <a:rPr lang="en-US" dirty="0">
                <a:latin typeface="Helvetica" panose="020B0604020202020204" pitchFamily="34" charset="0"/>
                <a:cs typeface="Helvetica" panose="020B0604020202020204" pitchFamily="34" charset="0"/>
              </a:rPr>
              <a:t>Creating 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marL="0" indent="0" algn="l" rtl="0">
              <a:buNone/>
            </a:pPr>
            <a:r>
              <a:rPr lang="en-US" dirty="0">
                <a:latin typeface="Helvetica" panose="020B0604020202020204" pitchFamily="34" charset="0"/>
                <a:cs typeface="Helvetica" panose="020B0604020202020204" pitchFamily="34" charset="0"/>
              </a:rPr>
              <a:t>3. Render the element that you have created to the DOM using the render() method. Once you have created an element, you still have to render it so that it is visible to the user. </a:t>
            </a:r>
          </a:p>
        </p:txBody>
      </p:sp>
      <p:graphicFrame>
        <p:nvGraphicFramePr>
          <p:cNvPr id="10" name="Google Shape;257;p32">
            <a:extLst>
              <a:ext uri="{FF2B5EF4-FFF2-40B4-BE49-F238E27FC236}">
                <a16:creationId xmlns:a16="http://schemas.microsoft.com/office/drawing/2014/main" id="{4F9531EE-56E8-410F-BB90-65C87206842F}"/>
              </a:ext>
            </a:extLst>
          </p:cNvPr>
          <p:cNvGraphicFramePr/>
          <p:nvPr>
            <p:extLst>
              <p:ext uri="{D42A27DB-BD31-4B8C-83A1-F6EECF244321}">
                <p14:modId xmlns:p14="http://schemas.microsoft.com/office/powerpoint/2010/main" val="264683475"/>
              </p:ext>
            </p:extLst>
          </p:nvPr>
        </p:nvGraphicFramePr>
        <p:xfrm>
          <a:off x="5119265" y="8333277"/>
          <a:ext cx="13364678" cy="936172"/>
        </p:xfrm>
        <a:graphic>
          <a:graphicData uri="http://schemas.openxmlformats.org/drawingml/2006/table">
            <a:tbl>
              <a:tblPr>
                <a:noFill/>
              </a:tblPr>
              <a:tblGrid>
                <a:gridCol w="13364678">
                  <a:extLst>
                    <a:ext uri="{9D8B030D-6E8A-4147-A177-3AD203B41FA5}">
                      <a16:colId xmlns:a16="http://schemas.microsoft.com/office/drawing/2014/main" val="20000"/>
                    </a:ext>
                  </a:extLst>
                </a:gridCol>
              </a:tblGrid>
              <a:tr h="936172">
                <a:tc>
                  <a:txBody>
                    <a:bodyPr/>
                    <a:lstStyle/>
                    <a:p>
                      <a:pPr marL="0" lvl="0" indent="0" algn="just" rtl="0">
                        <a:lnSpc>
                          <a:spcPct val="115000"/>
                        </a:lnSpc>
                        <a:spcBef>
                          <a:spcPts val="0"/>
                        </a:spcBef>
                        <a:spcAft>
                          <a:spcPts val="0"/>
                        </a:spcAft>
                        <a:buNone/>
                      </a:pPr>
                      <a:r>
                        <a:rPr lang="en-GB" sz="3000" b="1" dirty="0" err="1">
                          <a:solidFill>
                            <a:srgbClr val="0096A4"/>
                          </a:solidFill>
                          <a:latin typeface="Consolas"/>
                          <a:ea typeface="Consolas"/>
                          <a:cs typeface="Consolas"/>
                          <a:sym typeface="Consolas"/>
                        </a:rPr>
                        <a:t>ReactDOM.render</a:t>
                      </a:r>
                      <a:r>
                        <a:rPr lang="en-GB" sz="3000" b="1" dirty="0">
                          <a:solidFill>
                            <a:srgbClr val="0096A4"/>
                          </a:solidFill>
                          <a:latin typeface="Consolas"/>
                          <a:ea typeface="Consolas"/>
                          <a:cs typeface="Consolas"/>
                          <a:sym typeface="Consolas"/>
                        </a:rPr>
                        <a:t>(</a:t>
                      </a:r>
                      <a:r>
                        <a:rPr lang="en-GB" sz="3000" b="1" dirty="0" err="1">
                          <a:solidFill>
                            <a:srgbClr val="0096A4"/>
                          </a:solidFill>
                          <a:latin typeface="Consolas"/>
                          <a:ea typeface="Consolas"/>
                          <a:cs typeface="Consolas"/>
                          <a:sym typeface="Consolas"/>
                        </a:rPr>
                        <a:t>reactElement</a:t>
                      </a:r>
                      <a:r>
                        <a:rPr lang="en-GB" sz="3000" b="1" dirty="0">
                          <a:solidFill>
                            <a:srgbClr val="0096A4"/>
                          </a:solidFill>
                          <a:latin typeface="Consolas"/>
                          <a:ea typeface="Consolas"/>
                          <a:cs typeface="Consolas"/>
                          <a:sym typeface="Consolas"/>
                        </a:rPr>
                        <a:t>, </a:t>
                      </a:r>
                      <a:r>
                        <a:rPr lang="en-GB" sz="3000" b="1" dirty="0" err="1">
                          <a:solidFill>
                            <a:srgbClr val="0096A4"/>
                          </a:solidFill>
                          <a:latin typeface="Consolas"/>
                          <a:ea typeface="Consolas"/>
                          <a:cs typeface="Consolas"/>
                          <a:sym typeface="Consolas"/>
                        </a:rPr>
                        <a:t>document.getElementById</a:t>
                      </a:r>
                      <a:r>
                        <a:rPr lang="en-GB" sz="3000" b="1" dirty="0">
                          <a:solidFill>
                            <a:srgbClr val="0096A4"/>
                          </a:solidFill>
                          <a:latin typeface="Consolas"/>
                          <a:ea typeface="Consolas"/>
                          <a:cs typeface="Consolas"/>
                          <a:sym typeface="Consolas"/>
                        </a:rPr>
                        <a:t>('root'));</a:t>
                      </a:r>
                      <a:endParaRPr sz="3000" b="1" dirty="0">
                        <a:solidFill>
                          <a:srgbClr val="0096A4"/>
                        </a:solidFill>
                        <a:latin typeface="Montserrat"/>
                        <a:ea typeface="Montserrat"/>
                        <a:cs typeface="Montserrat"/>
                        <a:sym typeface="Montserra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922921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Styling React Elements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marL="0" indent="0" algn="l" rtl="0">
              <a:buNone/>
            </a:pPr>
            <a:r>
              <a:rPr lang="en-US" dirty="0">
                <a:latin typeface="Helvetica" panose="020B0604020202020204" pitchFamily="34" charset="0"/>
                <a:cs typeface="Helvetica" panose="020B0604020202020204" pitchFamily="34" charset="0"/>
              </a:rPr>
              <a:t>As with creating HTML pages, you can create your own custom stylesheets. </a:t>
            </a:r>
          </a:p>
          <a:p>
            <a:pPr marL="0" indent="0" algn="l" rtl="0">
              <a:buNone/>
            </a:pPr>
            <a:r>
              <a:rPr lang="en-US" dirty="0">
                <a:latin typeface="Helvetica" panose="020B0604020202020204" pitchFamily="34" charset="0"/>
                <a:cs typeface="Helvetica" panose="020B0604020202020204" pitchFamily="34" charset="0"/>
              </a:rPr>
              <a:t>To apply the rules in the stylesheet to the elements, simply import the .</a:t>
            </a:r>
            <a:r>
              <a:rPr lang="en-US" dirty="0" err="1">
                <a:latin typeface="Helvetica" panose="020B0604020202020204" pitchFamily="34" charset="0"/>
                <a:cs typeface="Helvetica" panose="020B0604020202020204" pitchFamily="34" charset="0"/>
              </a:rPr>
              <a:t>css</a:t>
            </a:r>
            <a:r>
              <a:rPr lang="en-US" dirty="0">
                <a:latin typeface="Helvetica" panose="020B0604020202020204" pitchFamily="34" charset="0"/>
                <a:cs typeface="Helvetica" panose="020B0604020202020204" pitchFamily="34" charset="0"/>
              </a:rPr>
              <a:t> file to the JavaScript file where you are creating the element. E.g. import './</a:t>
            </a:r>
            <a:r>
              <a:rPr lang="en-US" dirty="0" err="1">
                <a:latin typeface="Helvetica" panose="020B0604020202020204" pitchFamily="34" charset="0"/>
                <a:cs typeface="Helvetica" panose="020B0604020202020204" pitchFamily="34" charset="0"/>
              </a:rPr>
              <a:t>css</a:t>
            </a:r>
            <a:r>
              <a:rPr lang="en-US" dirty="0">
                <a:latin typeface="Helvetica" panose="020B0604020202020204" pitchFamily="34" charset="0"/>
                <a:cs typeface="Helvetica" panose="020B0604020202020204" pitchFamily="34" charset="0"/>
              </a:rPr>
              <a:t>/custom.css';</a:t>
            </a:r>
          </a:p>
          <a:p>
            <a:pPr marL="0" indent="0" algn="l" rtl="0">
              <a:buNone/>
            </a:pPr>
            <a:r>
              <a:rPr lang="en-US" dirty="0">
                <a:latin typeface="Helvetica" panose="020B0604020202020204" pitchFamily="34" charset="0"/>
                <a:cs typeface="Helvetica" panose="020B0604020202020204" pitchFamily="34" charset="0"/>
              </a:rPr>
              <a:t>There are several CSS libraries that can make creating components quicker and easier by reusing and modifying existing code, e.g. React-Bootstrap and </a:t>
            </a:r>
            <a:r>
              <a:rPr lang="en-US" dirty="0" err="1">
                <a:latin typeface="Helvetica" panose="020B0604020202020204" pitchFamily="34" charset="0"/>
                <a:cs typeface="Helvetica" panose="020B0604020202020204" pitchFamily="34" charset="0"/>
              </a:rPr>
              <a:t>Reactstrap</a:t>
            </a:r>
            <a:r>
              <a:rPr lang="en-US" dirty="0">
                <a:latin typeface="Helvetica" panose="020B0604020202020204" pitchFamily="34" charset="0"/>
                <a:cs typeface="Helvetica" panose="020B0604020202020204" pitchFamily="34" charset="0"/>
              </a:rPr>
              <a:t> </a:t>
            </a:r>
          </a:p>
          <a:p>
            <a:pPr marL="0" indent="0" algn="l" rtl="0">
              <a:buNone/>
            </a:pPr>
            <a:r>
              <a:rPr lang="en-US" dirty="0" err="1">
                <a:latin typeface="Helvetica" panose="020B0604020202020204" pitchFamily="34" charset="0"/>
                <a:cs typeface="Helvetica" panose="020B0604020202020204" pitchFamily="34" charset="0"/>
              </a:rPr>
              <a:t>Reactstrap</a:t>
            </a:r>
            <a:r>
              <a:rPr lang="en-US" dirty="0">
                <a:latin typeface="Helvetica" panose="020B0604020202020204" pitchFamily="34" charset="0"/>
                <a:cs typeface="Helvetica" panose="020B0604020202020204" pitchFamily="34" charset="0"/>
              </a:rPr>
              <a:t>: fewer features. A good choice for projects that need smaller builds. </a:t>
            </a:r>
          </a:p>
        </p:txBody>
      </p:sp>
    </p:spTree>
    <p:extLst>
      <p:ext uri="{BB962C8B-B14F-4D97-AF65-F5344CB8AC3E}">
        <p14:creationId xmlns:p14="http://schemas.microsoft.com/office/powerpoint/2010/main" val="8203730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React-Bootstrap</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marL="0" indent="0" algn="l" rtl="0">
              <a:buNone/>
            </a:pPr>
            <a:r>
              <a:rPr lang="en-US" dirty="0">
                <a:latin typeface="Helvetica" panose="020B0604020202020204" pitchFamily="34" charset="0"/>
                <a:cs typeface="Helvetica" panose="020B0604020202020204" pitchFamily="34" charset="0"/>
              </a:rPr>
              <a:t>React-Bootstrap is a complete re-implementation of the Bootstrap components using React. To use:</a:t>
            </a:r>
          </a:p>
          <a:p>
            <a:pPr marL="0" indent="0" algn="l" rtl="0">
              <a:buNone/>
            </a:pPr>
            <a:r>
              <a:rPr lang="en-US" dirty="0">
                <a:latin typeface="Helvetica" panose="020B0604020202020204" pitchFamily="34" charset="0"/>
                <a:cs typeface="Helvetica" panose="020B0604020202020204" pitchFamily="34" charset="0"/>
              </a:rPr>
              <a:t>Install using NPM. Navigate to the project directory and type: </a:t>
            </a:r>
            <a:r>
              <a:rPr lang="en-US" dirty="0" err="1">
                <a:latin typeface="Helvetica" panose="020B0604020202020204" pitchFamily="34" charset="0"/>
                <a:cs typeface="Helvetica" panose="020B0604020202020204" pitchFamily="34" charset="0"/>
              </a:rPr>
              <a:t>npm</a:t>
            </a:r>
            <a:r>
              <a:rPr lang="en-US" dirty="0">
                <a:latin typeface="Helvetica" panose="020B0604020202020204" pitchFamily="34" charset="0"/>
                <a:cs typeface="Helvetica" panose="020B0604020202020204" pitchFamily="34" charset="0"/>
              </a:rPr>
              <a:t> install react-bootstrap bootstrap</a:t>
            </a:r>
          </a:p>
          <a:p>
            <a:pPr marL="0" indent="0" algn="l" rtl="0">
              <a:buNone/>
            </a:pPr>
            <a:r>
              <a:rPr lang="en-US" dirty="0">
                <a:latin typeface="Helvetica" panose="020B0604020202020204" pitchFamily="34" charset="0"/>
                <a:cs typeface="Helvetica" panose="020B0604020202020204" pitchFamily="34" charset="0"/>
              </a:rPr>
              <a:t>Import the React-Bootstrap component you want to use. E.g. import Button from 'react-bootstrap/Button';</a:t>
            </a:r>
          </a:p>
          <a:p>
            <a:pPr marL="0" indent="0" algn="l" rtl="0">
              <a:buNone/>
            </a:pPr>
            <a:r>
              <a:rPr lang="en-US" dirty="0">
                <a:latin typeface="Helvetica" panose="020B0604020202020204" pitchFamily="34" charset="0"/>
                <a:cs typeface="Helvetica" panose="020B0604020202020204" pitchFamily="34" charset="0"/>
              </a:rPr>
              <a:t>Include the latest styles from the React-Bootstrap CDN. Get the link from the official React-Bootstrap </a:t>
            </a:r>
          </a:p>
        </p:txBody>
      </p:sp>
      <p:pic>
        <p:nvPicPr>
          <p:cNvPr id="19458" name="Picture 2" descr="React-Bootstrap · React-Bootstrap Documentation">
            <a:extLst>
              <a:ext uri="{FF2B5EF4-FFF2-40B4-BE49-F238E27FC236}">
                <a16:creationId xmlns:a16="http://schemas.microsoft.com/office/drawing/2014/main" id="{2A1620B7-692C-422D-8B05-674AFFEC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4209" y="7843662"/>
            <a:ext cx="5330819" cy="507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906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React Starter Kits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algn="l" rtl="0"/>
            <a:r>
              <a:rPr lang="en-US" dirty="0">
                <a:latin typeface="Helvetica" panose="020B0604020202020204" pitchFamily="34" charset="0"/>
                <a:cs typeface="Helvetica" panose="020B0604020202020204" pitchFamily="34" charset="0"/>
              </a:rPr>
              <a:t>React relies heavily on other libraries to work.</a:t>
            </a:r>
          </a:p>
          <a:p>
            <a:pPr algn="l" rtl="0"/>
            <a:r>
              <a:rPr lang="en-US" dirty="0">
                <a:latin typeface="Helvetica" panose="020B0604020202020204" pitchFamily="34" charset="0"/>
                <a:cs typeface="Helvetica" panose="020B0604020202020204" pitchFamily="34" charset="0"/>
              </a:rPr>
              <a:t>Babel is a JavaScript compiler used for writing next generation JavaScript. </a:t>
            </a:r>
          </a:p>
          <a:p>
            <a:pPr algn="l" rtl="0"/>
            <a:r>
              <a:rPr lang="en-US" dirty="0">
                <a:latin typeface="Helvetica" panose="020B0604020202020204" pitchFamily="34" charset="0"/>
                <a:cs typeface="Helvetica" panose="020B0604020202020204" pitchFamily="34" charset="0"/>
              </a:rPr>
              <a:t>It is particularly relevant to developers who work with React because it can convert JSX syntax.</a:t>
            </a:r>
          </a:p>
          <a:p>
            <a:pPr algn="l" rtl="0"/>
            <a:r>
              <a:rPr lang="en-US" dirty="0">
                <a:latin typeface="Helvetica" panose="020B0604020202020204" pitchFamily="34" charset="0"/>
                <a:cs typeface="Helvetica" panose="020B0604020202020204" pitchFamily="34" charset="0"/>
              </a:rPr>
              <a:t>Babel is a toolchain that is mainly used to convert ECMAScript 2015+ code into a backwards compatible version of JavaScript in current and older browsers or environments. Here are the main things Babel can do for you:</a:t>
            </a:r>
          </a:p>
          <a:p>
            <a:pPr marL="0" indent="0" algn="l" rtl="0">
              <a:buNone/>
            </a:pPr>
            <a:r>
              <a:rPr lang="en-US" b="0" i="0" dirty="0">
                <a:solidFill>
                  <a:srgbClr val="8E908C"/>
                </a:solidFill>
                <a:effectLst/>
                <a:latin typeface="Consolas" panose="020B0609020204030204" pitchFamily="49" charset="0"/>
              </a:rPr>
              <a:t>// Babel Input: ES2015 arrow function</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1</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2</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3</a:t>
            </a:r>
            <a:r>
              <a:rPr lang="en-US" b="0" i="0" dirty="0">
                <a:solidFill>
                  <a:srgbClr val="4D4D4C"/>
                </a:solidFill>
                <a:effectLst/>
                <a:latin typeface="Consolas" panose="020B0609020204030204" pitchFamily="49" charset="0"/>
              </a:rPr>
              <a:t>].map(</a:t>
            </a:r>
            <a:r>
              <a:rPr lang="en-US" b="0" i="0" dirty="0">
                <a:solidFill>
                  <a:srgbClr val="F5871F"/>
                </a:solidFill>
                <a:effectLst/>
                <a:latin typeface="Consolas" panose="020B0609020204030204" pitchFamily="49" charset="0"/>
              </a:rPr>
              <a:t>n</a:t>
            </a:r>
            <a:r>
              <a:rPr lang="en-US" b="0" i="0" dirty="0">
                <a:solidFill>
                  <a:srgbClr val="4D4D4C"/>
                </a:solidFill>
                <a:effectLst/>
                <a:latin typeface="Consolas" panose="020B0609020204030204" pitchFamily="49" charset="0"/>
              </a:rPr>
              <a:t> =&gt; n + </a:t>
            </a:r>
            <a:r>
              <a:rPr lang="en-US" b="0" i="0" dirty="0">
                <a:solidFill>
                  <a:srgbClr val="F5871F"/>
                </a:solidFill>
                <a:effectLst/>
                <a:latin typeface="Consolas" panose="020B0609020204030204" pitchFamily="49" charset="0"/>
              </a:rPr>
              <a:t>1</a:t>
            </a:r>
            <a:r>
              <a:rPr lang="en-US" b="0" i="0" dirty="0">
                <a:solidFill>
                  <a:srgbClr val="4D4D4C"/>
                </a:solidFill>
                <a:effectLst/>
                <a:latin typeface="Consolas" panose="020B0609020204030204" pitchFamily="49" charset="0"/>
              </a:rPr>
              <a:t>); </a:t>
            </a:r>
          </a:p>
          <a:p>
            <a:pPr marL="0" indent="0" algn="l" rtl="0">
              <a:buNone/>
            </a:pPr>
            <a:r>
              <a:rPr lang="en-US" b="0" i="0" dirty="0">
                <a:solidFill>
                  <a:srgbClr val="8E908C"/>
                </a:solidFill>
                <a:effectLst/>
                <a:latin typeface="Consolas" panose="020B0609020204030204" pitchFamily="49" charset="0"/>
              </a:rPr>
              <a:t>// Babel Output: ES5 equivalent</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1</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2</a:t>
            </a:r>
            <a:r>
              <a:rPr lang="en-US" b="0" i="0" dirty="0">
                <a:solidFill>
                  <a:srgbClr val="4D4D4C"/>
                </a:solidFill>
                <a:effectLst/>
                <a:latin typeface="Consolas" panose="020B0609020204030204" pitchFamily="49" charset="0"/>
              </a:rPr>
              <a:t>, </a:t>
            </a:r>
            <a:r>
              <a:rPr lang="en-US" b="0" i="0" dirty="0">
                <a:solidFill>
                  <a:srgbClr val="F5871F"/>
                </a:solidFill>
                <a:effectLst/>
                <a:latin typeface="Consolas" panose="020B0609020204030204" pitchFamily="49" charset="0"/>
              </a:rPr>
              <a:t>3</a:t>
            </a:r>
            <a:r>
              <a:rPr lang="en-US" b="0" i="0" dirty="0">
                <a:solidFill>
                  <a:srgbClr val="4D4D4C"/>
                </a:solidFill>
                <a:effectLst/>
                <a:latin typeface="Consolas" panose="020B0609020204030204" pitchFamily="49" charset="0"/>
              </a:rPr>
              <a:t>].map(</a:t>
            </a:r>
            <a:r>
              <a:rPr lang="en-US" b="0" i="0" dirty="0">
                <a:solidFill>
                  <a:srgbClr val="8959A8"/>
                </a:solidFill>
                <a:effectLst/>
                <a:latin typeface="Consolas" panose="020B0609020204030204" pitchFamily="49" charset="0"/>
              </a:rPr>
              <a:t>function</a:t>
            </a:r>
            <a:r>
              <a:rPr lang="en-US" b="0" i="0" dirty="0">
                <a:solidFill>
                  <a:srgbClr val="4D4D4C"/>
                </a:solidFill>
                <a:effectLst/>
                <a:latin typeface="Consolas" panose="020B0609020204030204" pitchFamily="49" charset="0"/>
              </a:rPr>
              <a:t>(</a:t>
            </a:r>
            <a:r>
              <a:rPr lang="en-US" b="0" i="0" dirty="0">
                <a:solidFill>
                  <a:srgbClr val="F5871F"/>
                </a:solidFill>
                <a:effectLst/>
                <a:latin typeface="Consolas" panose="020B0609020204030204" pitchFamily="49" charset="0"/>
              </a:rPr>
              <a:t>n</a:t>
            </a:r>
            <a:r>
              <a:rPr lang="en-US" b="0" i="0" dirty="0">
                <a:solidFill>
                  <a:srgbClr val="4D4D4C"/>
                </a:solidFill>
                <a:effectLst/>
                <a:latin typeface="Consolas" panose="020B0609020204030204" pitchFamily="49" charset="0"/>
              </a:rPr>
              <a:t>) { </a:t>
            </a:r>
            <a:r>
              <a:rPr lang="en-US" b="0" i="0" dirty="0">
                <a:solidFill>
                  <a:srgbClr val="8959A8"/>
                </a:solidFill>
                <a:effectLst/>
                <a:latin typeface="Consolas" panose="020B0609020204030204" pitchFamily="49" charset="0"/>
              </a:rPr>
              <a:t>return</a:t>
            </a:r>
            <a:r>
              <a:rPr lang="en-US" b="0" i="0" dirty="0">
                <a:solidFill>
                  <a:srgbClr val="4D4D4C"/>
                </a:solidFill>
                <a:effectLst/>
                <a:latin typeface="Consolas" panose="020B0609020204030204" pitchFamily="49" charset="0"/>
              </a:rPr>
              <a:t> n + </a:t>
            </a:r>
            <a:r>
              <a:rPr lang="en-US" b="0" i="0" dirty="0">
                <a:solidFill>
                  <a:srgbClr val="F5871F"/>
                </a:solidFill>
                <a:effectLst/>
                <a:latin typeface="Consolas" panose="020B0609020204030204" pitchFamily="49" charset="0"/>
              </a:rPr>
              <a:t>1</a:t>
            </a:r>
            <a:r>
              <a:rPr lang="en-US" b="0" i="0" dirty="0">
                <a:solidFill>
                  <a:srgbClr val="4D4D4C"/>
                </a:solidFill>
                <a:effectLst/>
                <a:latin typeface="Consolas" panose="020B0609020204030204" pitchFamily="49" charset="0"/>
              </a:rPr>
              <a:t>; });</a:t>
            </a:r>
            <a:r>
              <a:rPr lang="en-US" dirty="0">
                <a:latin typeface="Consolas" panose="020B0609020204030204" pitchFamily="49" charset="0"/>
                <a:cs typeface="Helvetica" panose="020B0604020202020204" pitchFamily="34" charset="0"/>
              </a:rPr>
              <a:t> </a:t>
            </a:r>
          </a:p>
        </p:txBody>
      </p:sp>
      <p:pic>
        <p:nvPicPr>
          <p:cNvPr id="25608" name="Picture 8" descr="React JS dari Nol (0). Pada kesempatan kali ini saya akan… | by Eko Wahyu S  | Medium">
            <a:extLst>
              <a:ext uri="{FF2B5EF4-FFF2-40B4-BE49-F238E27FC236}">
                <a16:creationId xmlns:a16="http://schemas.microsoft.com/office/drawing/2014/main" id="{FF825A30-07BC-4517-801F-EA75BE3D3F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21" t="26932" b="29413"/>
          <a:stretch/>
        </p:blipFill>
        <p:spPr bwMode="auto">
          <a:xfrm>
            <a:off x="11342913" y="1079500"/>
            <a:ext cx="12627429" cy="32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647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React Starter Kits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algn="l" rtl="0"/>
            <a:r>
              <a:rPr lang="en-US" dirty="0">
                <a:latin typeface="Helvetica" panose="020B0604020202020204" pitchFamily="34" charset="0"/>
                <a:cs typeface="Helvetica" panose="020B0604020202020204" pitchFamily="34" charset="0"/>
              </a:rPr>
              <a:t>React also works best when used with Webpack. </a:t>
            </a:r>
          </a:p>
          <a:p>
            <a:pPr algn="l" rtl="0"/>
            <a:r>
              <a:rPr lang="en-US" dirty="0">
                <a:latin typeface="Helvetica" panose="020B0604020202020204" pitchFamily="34" charset="0"/>
                <a:cs typeface="Helvetica" panose="020B0604020202020204" pitchFamily="34" charset="0"/>
              </a:rPr>
              <a:t>Webpack is a module bundler. </a:t>
            </a:r>
          </a:p>
          <a:p>
            <a:pPr algn="l" rtl="0"/>
            <a:r>
              <a:rPr lang="en-US" dirty="0">
                <a:latin typeface="Helvetica" panose="020B0604020202020204" pitchFamily="34" charset="0"/>
                <a:cs typeface="Helvetica" panose="020B0604020202020204" pitchFamily="34" charset="0"/>
              </a:rPr>
              <a:t>It creates a dependency graph that is used to handle all the resources you need for your app.  </a:t>
            </a:r>
          </a:p>
        </p:txBody>
      </p:sp>
      <p:pic>
        <p:nvPicPr>
          <p:cNvPr id="26628" name="Picture 4" descr="Cecilia Benítez – Medium">
            <a:extLst>
              <a:ext uri="{FF2B5EF4-FFF2-40B4-BE49-F238E27FC236}">
                <a16:creationId xmlns:a16="http://schemas.microsoft.com/office/drawing/2014/main" id="{6C673588-EBC1-4476-9904-D322A44514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87"/>
          <a:stretch/>
        </p:blipFill>
        <p:spPr bwMode="auto">
          <a:xfrm>
            <a:off x="12618357" y="7075714"/>
            <a:ext cx="11490969" cy="608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33148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React Starter Kits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algn="l" rtl="0"/>
            <a:r>
              <a:rPr lang="en-US" dirty="0">
                <a:latin typeface="Helvetica" panose="020B0604020202020204" pitchFamily="34" charset="0"/>
                <a:cs typeface="Helvetica" panose="020B0604020202020204" pitchFamily="34" charset="0"/>
              </a:rPr>
              <a:t>You could manually install and configure React and all its dependent libraries separately but Facebook, the creators of React, recommend that you use a starter kit instead.</a:t>
            </a:r>
          </a:p>
          <a:p>
            <a:pPr algn="l" rtl="0"/>
            <a:r>
              <a:rPr lang="en-US" dirty="0">
                <a:latin typeface="Helvetica" panose="020B0604020202020204" pitchFamily="34" charset="0"/>
                <a:cs typeface="Helvetica" panose="020B0604020202020204" pitchFamily="34" charset="0"/>
              </a:rPr>
              <a:t> We will use Create React App to create single-page applications and (later in this level) Next.js for creating static and server-rendered applications. </a:t>
            </a:r>
          </a:p>
        </p:txBody>
      </p:sp>
    </p:spTree>
    <p:extLst>
      <p:ext uri="{BB962C8B-B14F-4D97-AF65-F5344CB8AC3E}">
        <p14:creationId xmlns:p14="http://schemas.microsoft.com/office/powerpoint/2010/main" val="40479532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dirty="0"/>
          </a:p>
        </p:txBody>
      </p:sp>
      <p:sp>
        <p:nvSpPr>
          <p:cNvPr id="203" name="Slide Title"/>
          <p:cNvSpPr txBox="1">
            <a:spLocks noGrp="1"/>
          </p:cNvSpPr>
          <p:nvPr>
            <p:ph type="title"/>
          </p:nvPr>
        </p:nvSpPr>
        <p:spPr>
          <a:xfrm>
            <a:off x="1206499" y="1079500"/>
            <a:ext cx="21541533" cy="1435100"/>
          </a:xfrm>
          <a:prstGeom prst="rect">
            <a:avLst/>
          </a:prstGeom>
        </p:spPr>
        <p:txBody>
          <a:bodyPr>
            <a:normAutofit/>
          </a:bodyPr>
          <a:lstStyle/>
          <a:p>
            <a:pPr marL="0" indent="0" algn="l" rtl="0">
              <a:buNone/>
            </a:pPr>
            <a:r>
              <a:rPr lang="en-US" dirty="0">
                <a:latin typeface="Helvetica" panose="020B0604020202020204" pitchFamily="34" charset="0"/>
                <a:cs typeface="Helvetica" panose="020B0604020202020204" pitchFamily="34" charset="0"/>
              </a:rPr>
              <a:t>Debugging a React App</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a:xfrm>
            <a:off x="1206500" y="4248504"/>
            <a:ext cx="21541532" cy="8256630"/>
          </a:xfrm>
        </p:spPr>
        <p:txBody>
          <a:bodyPr>
            <a:normAutofit/>
          </a:bodyPr>
          <a:lstStyle/>
          <a:p>
            <a:pPr algn="l" rtl="0"/>
            <a:r>
              <a:rPr lang="en-US" dirty="0">
                <a:latin typeface="Helvetica" panose="020B0604020202020204" pitchFamily="34" charset="0"/>
                <a:cs typeface="Helvetica" panose="020B0604020202020204" pitchFamily="34" charset="0"/>
              </a:rPr>
              <a:t>The developers of React have created various tools to assist with debugging React apps. To access these debugging tools see here (https://reactjs.org/community/debugging-tools.html).</a:t>
            </a:r>
          </a:p>
          <a:p>
            <a:pPr algn="l" rtl="0"/>
            <a:r>
              <a:rPr lang="en-US" dirty="0">
                <a:latin typeface="Helvetica" panose="020B0604020202020204" pitchFamily="34" charset="0"/>
                <a:cs typeface="Helvetica" panose="020B0604020202020204" pitchFamily="34" charset="0"/>
              </a:rPr>
              <a:t>You can also use </a:t>
            </a:r>
            <a:r>
              <a:rPr lang="en-US" dirty="0" err="1">
                <a:latin typeface="Helvetica" panose="020B0604020202020204" pitchFamily="34" charset="0"/>
                <a:cs typeface="Helvetica" panose="020B0604020202020204" pitchFamily="34" charset="0"/>
              </a:rPr>
              <a:t>CodeSandBox</a:t>
            </a:r>
            <a:r>
              <a:rPr lang="en-US" dirty="0">
                <a:latin typeface="Helvetica" panose="020B0604020202020204" pitchFamily="34" charset="0"/>
                <a:cs typeface="Helvetica" panose="020B0604020202020204" pitchFamily="34" charset="0"/>
              </a:rPr>
              <a:t> for simple debugging.</a:t>
            </a:r>
          </a:p>
          <a:p>
            <a:pPr algn="l" rtl="0"/>
            <a:r>
              <a:rPr lang="en-US" dirty="0">
                <a:latin typeface="Helvetica" panose="020B0604020202020204" pitchFamily="34" charset="0"/>
                <a:cs typeface="Helvetica" panose="020B0604020202020204" pitchFamily="34" charset="0"/>
              </a:rPr>
              <a:t>It is also important to configure your editor for React development. </a:t>
            </a:r>
          </a:p>
        </p:txBody>
      </p:sp>
    </p:spTree>
    <p:extLst>
      <p:ext uri="{BB962C8B-B14F-4D97-AF65-F5344CB8AC3E}">
        <p14:creationId xmlns:p14="http://schemas.microsoft.com/office/powerpoint/2010/main" val="424005408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prstGeom prst="rect">
            <a:avLst/>
          </a:prstGeom>
        </p:spPr>
        <p:txBody>
          <a:bodyPr/>
          <a:lstStyle/>
          <a:p>
            <a:pPr algn="l" rtl="0">
              <a:buSzTx/>
              <a:defRPr>
                <a:solidFill>
                  <a:srgbClr val="6B7076"/>
                </a:solidFill>
                <a:latin typeface="+mn-lt"/>
                <a:ea typeface="+mn-ea"/>
                <a:cs typeface="+mn-cs"/>
                <a:sym typeface="Helvetica Neue"/>
              </a:defRPr>
            </a:pPr>
            <a:r>
              <a:rPr lang="en-US" dirty="0">
                <a:hlinkClick r:id="rId2"/>
              </a:rPr>
              <a:t>https://www.thirdrocktechkno.com/blog/single-page-apps-vs-multi-page-apps-what-to-choose-for-web-development/</a:t>
            </a:r>
            <a:endParaRPr lang="en-US" dirty="0"/>
          </a:p>
          <a:p>
            <a:pPr algn="l" rtl="0">
              <a:buSzTx/>
              <a:defRPr>
                <a:solidFill>
                  <a:srgbClr val="6B7076"/>
                </a:solidFill>
                <a:latin typeface="+mn-lt"/>
                <a:ea typeface="+mn-ea"/>
                <a:cs typeface="+mn-cs"/>
                <a:sym typeface="Helvetica Neue"/>
              </a:defRPr>
            </a:pPr>
            <a:r>
              <a:rPr lang="en-US" dirty="0">
                <a:hlinkClick r:id="rId3"/>
              </a:rPr>
              <a:t>https://www.c-sharpcorner.com/article/what-and-why-reactjs/</a:t>
            </a:r>
            <a:endParaRPr lang="en-US" dirty="0"/>
          </a:p>
          <a:p>
            <a:pPr algn="l" rtl="0">
              <a:buSzTx/>
              <a:defRPr>
                <a:solidFill>
                  <a:srgbClr val="6B7076"/>
                </a:solidFill>
                <a:latin typeface="+mn-lt"/>
                <a:ea typeface="+mn-ea"/>
                <a:cs typeface="+mn-cs"/>
                <a:sym typeface="Helvetica Neue"/>
              </a:defRPr>
            </a:pPr>
            <a:r>
              <a:rPr lang="en-US" dirty="0">
                <a:hlinkClick r:id="rId4"/>
              </a:rPr>
              <a:t>https://andrewly.medium.com/pros-and-cons-between-single-page-and-multi-page-apps-8f4b26acd9c9</a:t>
            </a:r>
            <a:endParaRPr lang="en-US" dirty="0"/>
          </a:p>
          <a:p>
            <a:pPr algn="l" rtl="0">
              <a:buSzTx/>
              <a:defRPr>
                <a:solidFill>
                  <a:srgbClr val="6B7076"/>
                </a:solidFill>
                <a:latin typeface="+mn-lt"/>
                <a:ea typeface="+mn-ea"/>
                <a:cs typeface="+mn-cs"/>
                <a:sym typeface="Helvetica Neue"/>
              </a:defRPr>
            </a:pPr>
            <a:r>
              <a:rPr lang="en-US" dirty="0">
                <a:hlinkClick r:id="rId5"/>
              </a:rPr>
              <a:t>https://www.freecodecamp.org/news/the-model-view-controller-pattern-mvc-architecture-and-frameworks-explained/</a:t>
            </a:r>
            <a:endParaRPr lang="en-US" dirty="0"/>
          </a:p>
          <a:p>
            <a:pPr algn="l" rtl="0">
              <a:buSzTx/>
              <a:defRPr>
                <a:solidFill>
                  <a:srgbClr val="6B7076"/>
                </a:solidFill>
                <a:latin typeface="+mn-lt"/>
                <a:ea typeface="+mn-ea"/>
                <a:cs typeface="+mn-cs"/>
                <a:sym typeface="Helvetica Neue"/>
              </a:defRPr>
            </a:pPr>
            <a:r>
              <a:rPr lang="en-US" dirty="0">
                <a:hlinkClick r:id="rId6"/>
              </a:rPr>
              <a:t>https://towardsdatascience.com/everything-you-need-to-know-about-mvc-architecture-3c827930b4c1</a:t>
            </a:r>
            <a:endParaRPr lang="en-US" dirty="0"/>
          </a:p>
          <a:p>
            <a:pPr algn="l" rtl="0">
              <a:buSzTx/>
              <a:defRPr>
                <a:solidFill>
                  <a:srgbClr val="6B7076"/>
                </a:solidFill>
                <a:latin typeface="+mn-lt"/>
                <a:ea typeface="+mn-ea"/>
                <a:cs typeface="+mn-cs"/>
                <a:sym typeface="Helvetica Neue"/>
              </a:defRPr>
            </a:pPr>
            <a:r>
              <a:rPr lang="en-US" dirty="0">
                <a:hlinkClick r:id="rId7"/>
              </a:rPr>
              <a:t>https://www.w3schools.com/react/react_jsx.asp</a:t>
            </a:r>
            <a:endParaRPr lang="en-US" dirty="0"/>
          </a:p>
          <a:p>
            <a:pPr marL="0" indent="0" algn="l" rtl="0">
              <a:buSzTx/>
              <a:buNone/>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8"/>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9"/>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10"/>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lang="en-US" dirty="0"/>
          </a:p>
        </p:txBody>
      </p:sp>
      <p:sp>
        <p:nvSpPr>
          <p:cNvPr id="201" name="Slide bullet text"/>
          <p:cNvSpPr txBox="1">
            <a:spLocks noGrp="1"/>
          </p:cNvSpPr>
          <p:nvPr>
            <p:ph type="body" sz="half" idx="1"/>
          </p:nvPr>
        </p:nvSpPr>
        <p:spPr>
          <a:xfrm>
            <a:off x="1206500" y="4248504"/>
            <a:ext cx="12509500" cy="8256630"/>
          </a:xfrm>
          <a:prstGeom prst="rect">
            <a:avLst/>
          </a:prstGeom>
        </p:spPr>
        <p:txBody>
          <a:bodyPr/>
          <a:lstStyle/>
          <a:p>
            <a:pPr algn="l" rtl="0">
              <a:defRPr/>
            </a:pPr>
            <a:r>
              <a:rPr lang="en-US" dirty="0"/>
              <a:t>The Model-View-Controller (MVC) is an architectural pattern that separates an application into three main logical components: the model, the view, and the controller. Each of these components are built to handle specific development aspects of an application. MVC is one of the most frequently used industry-standard web development framework to create scalable and extensible projects.</a:t>
            </a:r>
          </a:p>
          <a:p>
            <a:pPr algn="l" rtl="0">
              <a:defRPr/>
            </a:pPr>
            <a:endParaRPr lang="en-US" dirty="0"/>
          </a:p>
        </p:txBody>
      </p:sp>
      <p:sp>
        <p:nvSpPr>
          <p:cNvPr id="203" name="Slide Title"/>
          <p:cNvSpPr txBox="1">
            <a:spLocks noGrp="1"/>
          </p:cNvSpPr>
          <p:nvPr>
            <p:ph type="title"/>
          </p:nvPr>
        </p:nvSpPr>
        <p:spPr>
          <a:prstGeom prst="rect">
            <a:avLst/>
          </a:prstGeom>
        </p:spPr>
        <p:txBody>
          <a:bodyPr>
            <a:normAutofit/>
          </a:bodyPr>
          <a:lstStyle/>
          <a:p>
            <a:pPr algn="l" rtl="0">
              <a:defRPr/>
            </a:pPr>
            <a:r>
              <a:rPr lang="en-US" dirty="0"/>
              <a:t>MVC architecture</a:t>
            </a:r>
          </a:p>
        </p:txBody>
      </p:sp>
      <p:pic>
        <p:nvPicPr>
          <p:cNvPr id="2054" name="Picture 6">
            <a:extLst>
              <a:ext uri="{FF2B5EF4-FFF2-40B4-BE49-F238E27FC236}">
                <a16:creationId xmlns:a16="http://schemas.microsoft.com/office/drawing/2014/main" id="{F3E084A0-83AA-4BBC-919E-A0499E8A7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9346" y="7746687"/>
            <a:ext cx="13661025" cy="569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331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lang="en-US" dirty="0"/>
          </a:p>
        </p:txBody>
      </p:sp>
      <p:sp>
        <p:nvSpPr>
          <p:cNvPr id="201" name="Slide bullet text"/>
          <p:cNvSpPr txBox="1">
            <a:spLocks noGrp="1"/>
          </p:cNvSpPr>
          <p:nvPr>
            <p:ph type="body" sz="half" idx="1"/>
          </p:nvPr>
        </p:nvSpPr>
        <p:spPr>
          <a:xfrm>
            <a:off x="1206499" y="2743200"/>
            <a:ext cx="21966322" cy="9761934"/>
          </a:xfrm>
          <a:prstGeom prst="rect">
            <a:avLst/>
          </a:prstGeom>
        </p:spPr>
        <p:txBody>
          <a:bodyPr>
            <a:normAutofit fontScale="92500" lnSpcReduction="10000"/>
          </a:bodyPr>
          <a:lstStyle/>
          <a:p>
            <a:pPr algn="l" rtl="0"/>
            <a:r>
              <a:rPr lang="en-US" sz="3600" b="0" i="0" dirty="0">
                <a:solidFill>
                  <a:srgbClr val="292929"/>
                </a:solidFill>
                <a:effectLst/>
                <a:latin typeface="sohne"/>
              </a:rPr>
              <a:t>Model</a:t>
            </a:r>
          </a:p>
          <a:p>
            <a:pPr lvl="1" algn="l" rtl="0">
              <a:buFont typeface="Courier New" panose="02070309020205020404" pitchFamily="49" charset="0"/>
              <a:buChar char="o"/>
            </a:pPr>
            <a:r>
              <a:rPr lang="en-US" sz="3600" b="0" i="0" dirty="0">
                <a:solidFill>
                  <a:srgbClr val="292929"/>
                </a:solidFill>
                <a:effectLst/>
                <a:latin typeface="charter"/>
              </a:rPr>
              <a:t>It is known as the lowest level which means it is responsible for maintaining data. Handle data logically so it basically deals with data. The model is actually connected to the database so anything you do with data. Adding or retrieving data is done in the model component. It responds to the controller requests because the controller never talks to the database by itself. The model talks to the database back and forth and then it gives the needed data to the controller. Note: the model never communicated with the view directly.</a:t>
            </a:r>
          </a:p>
          <a:p>
            <a:pPr algn="l" rtl="0"/>
            <a:r>
              <a:rPr lang="en-US" sz="3600" b="0" i="0" dirty="0">
                <a:solidFill>
                  <a:srgbClr val="292929"/>
                </a:solidFill>
                <a:effectLst/>
                <a:latin typeface="sohne"/>
              </a:rPr>
              <a:t>View</a:t>
            </a:r>
          </a:p>
          <a:p>
            <a:pPr lvl="1" algn="l" rtl="0">
              <a:buFont typeface="Courier New" panose="02070309020205020404" pitchFamily="49" charset="0"/>
              <a:buChar char="o"/>
            </a:pPr>
            <a:r>
              <a:rPr lang="en-US" sz="3600" b="0" i="0" dirty="0">
                <a:solidFill>
                  <a:srgbClr val="292929"/>
                </a:solidFill>
                <a:effectLst/>
                <a:latin typeface="charter"/>
              </a:rPr>
              <a:t>Data representation is done by the view component. It actually generates UI or user interface for the user. So at web applications when you think of the view component just think the Html/CSS part. Views are created by the data which is collected by the model component but these data aren’t taken directly but through the controller, so the view only speaks to the controller.</a:t>
            </a:r>
          </a:p>
          <a:p>
            <a:pPr algn="l" rtl="0"/>
            <a:r>
              <a:rPr lang="en-US" sz="3600" b="0" i="0" dirty="0">
                <a:solidFill>
                  <a:srgbClr val="292929"/>
                </a:solidFill>
                <a:effectLst/>
                <a:latin typeface="sohne"/>
              </a:rPr>
              <a:t>Controller</a:t>
            </a:r>
          </a:p>
          <a:p>
            <a:pPr lvl="1" algn="l" rtl="0">
              <a:buFont typeface="Courier New" panose="02070309020205020404" pitchFamily="49" charset="0"/>
              <a:buChar char="o"/>
            </a:pPr>
            <a:r>
              <a:rPr lang="en-US" sz="3600" b="0" i="0" dirty="0">
                <a:solidFill>
                  <a:srgbClr val="292929"/>
                </a:solidFill>
                <a:effectLst/>
                <a:latin typeface="charter"/>
              </a:rPr>
              <a:t>It’s known as the main man because the controller is the component that enables the interconnection between the views and the model so it acts as an intermediary. The controller doesn’t have to worry about handling data logic, it just tells the model what to do. After receiving data from the model it processes it and then it takes all that information it sends it to the view and explains how to represent to the user. Note: Views and models can not talk directly.</a:t>
            </a:r>
          </a:p>
        </p:txBody>
      </p:sp>
      <p:sp>
        <p:nvSpPr>
          <p:cNvPr id="203" name="Slide Title"/>
          <p:cNvSpPr txBox="1">
            <a:spLocks noGrp="1"/>
          </p:cNvSpPr>
          <p:nvPr>
            <p:ph type="title"/>
          </p:nvPr>
        </p:nvSpPr>
        <p:spPr>
          <a:prstGeom prst="rect">
            <a:avLst/>
          </a:prstGeom>
        </p:spPr>
        <p:txBody>
          <a:bodyPr>
            <a:normAutofit/>
          </a:bodyPr>
          <a:lstStyle/>
          <a:p>
            <a:pPr algn="l" rtl="0">
              <a:defRPr/>
            </a:pPr>
            <a:r>
              <a:rPr lang="en-US" dirty="0"/>
              <a:t>MVC architecture</a:t>
            </a:r>
          </a:p>
        </p:txBody>
      </p:sp>
    </p:spTree>
    <p:extLst>
      <p:ext uri="{BB962C8B-B14F-4D97-AF65-F5344CB8AC3E}">
        <p14:creationId xmlns:p14="http://schemas.microsoft.com/office/powerpoint/2010/main" val="30018993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lang="en-US" dirty="0"/>
          </a:p>
        </p:txBody>
      </p:sp>
      <p:sp>
        <p:nvSpPr>
          <p:cNvPr id="203" name="Slide Title"/>
          <p:cNvSpPr txBox="1">
            <a:spLocks noGrp="1"/>
          </p:cNvSpPr>
          <p:nvPr>
            <p:ph type="title"/>
          </p:nvPr>
        </p:nvSpPr>
        <p:spPr>
          <a:prstGeom prst="rect">
            <a:avLst/>
          </a:prstGeom>
        </p:spPr>
        <p:txBody>
          <a:bodyPr>
            <a:normAutofit/>
          </a:bodyPr>
          <a:lstStyle/>
          <a:p>
            <a:pPr algn="l" rtl="0">
              <a:defRPr/>
            </a:pPr>
            <a:r>
              <a:rPr lang="en-US" dirty="0"/>
              <a:t>MVC architecture</a:t>
            </a:r>
          </a:p>
        </p:txBody>
      </p:sp>
      <p:pic>
        <p:nvPicPr>
          <p:cNvPr id="7170" name="Picture 2" descr="The Model View Controller Pattern – MVC Architecture and Frameworks  Explained">
            <a:extLst>
              <a:ext uri="{FF2B5EF4-FFF2-40B4-BE49-F238E27FC236}">
                <a16:creationId xmlns:a16="http://schemas.microsoft.com/office/drawing/2014/main" id="{F042ADAD-2AE6-40A4-B513-779F59E7F0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2" b="8828"/>
          <a:stretch/>
        </p:blipFill>
        <p:spPr bwMode="auto">
          <a:xfrm>
            <a:off x="3525838" y="2045368"/>
            <a:ext cx="17330737" cy="10459766"/>
          </a:xfrm>
          <a:prstGeom prst="rect">
            <a:avLst/>
          </a:prstGeom>
          <a:noFill/>
          <a:extLst>
            <a:ext uri="{909E8E84-426E-40DD-AFC4-6F175D3DCCD1}">
              <a14:hiddenFill xmlns:a14="http://schemas.microsoft.com/office/drawing/2010/main">
                <a:solidFill>
                  <a:srgbClr val="FFFFFF"/>
                </a:solidFill>
              </a14:hiddenFill>
            </a:ext>
          </a:extLst>
        </p:spPr>
      </p:pic>
      <p:sp>
        <p:nvSpPr>
          <p:cNvPr id="3" name="عنصر نائب للنص 2">
            <a:extLst>
              <a:ext uri="{FF2B5EF4-FFF2-40B4-BE49-F238E27FC236}">
                <a16:creationId xmlns:a16="http://schemas.microsoft.com/office/drawing/2014/main" id="{841F9CFD-79F6-48FA-A358-20E669747081}"/>
              </a:ext>
            </a:extLst>
          </p:cNvPr>
          <p:cNvSpPr>
            <a:spLocks noGrp="1"/>
          </p:cNvSpPr>
          <p:nvPr>
            <p:ph type="body" sz="half" idx="1"/>
          </p:nvPr>
        </p:nvSpPr>
        <p:spPr/>
        <p:txBody>
          <a:bodyPr/>
          <a:lstStyle/>
          <a:p>
            <a:endParaRPr lang="en-US" dirty="0"/>
          </a:p>
        </p:txBody>
      </p:sp>
    </p:spTree>
    <p:extLst>
      <p:ext uri="{BB962C8B-B14F-4D97-AF65-F5344CB8AC3E}">
        <p14:creationId xmlns:p14="http://schemas.microsoft.com/office/powerpoint/2010/main" val="39275171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23177500" cy="8256630"/>
          </a:xfrm>
          <a:prstGeom prst="rect">
            <a:avLst/>
          </a:prstGeom>
        </p:spPr>
        <p:txBody>
          <a:bodyPr/>
          <a:lstStyle/>
          <a:p>
            <a:pPr algn="l" rtl="0">
              <a:defRPr/>
            </a:pPr>
            <a:r>
              <a:rPr lang="en-US" dirty="0"/>
              <a:t>React is a JavaScript library used to generate user interfaces (UIs)</a:t>
            </a:r>
            <a:r>
              <a:rPr lang="en-US" b="0" i="0" dirty="0">
                <a:solidFill>
                  <a:srgbClr val="212121"/>
                </a:solidFill>
                <a:effectLst/>
                <a:latin typeface="open sans" panose="020B0606030504020204" pitchFamily="34" charset="0"/>
              </a:rPr>
              <a:t>  that is used for building user interfaces specifically for single-page applications. It’s used for handling the view layer for web and mobile apps. React also allows us to create reusable UI components.</a:t>
            </a:r>
          </a:p>
          <a:p>
            <a:pPr algn="l" rtl="0"/>
            <a:r>
              <a:rPr lang="en-US" b="0" i="0" dirty="0">
                <a:solidFill>
                  <a:srgbClr val="212121"/>
                </a:solidFill>
                <a:effectLst/>
                <a:latin typeface="open sans" panose="020B0606030504020204" pitchFamily="34" charset="0"/>
              </a:rPr>
              <a:t>React allows developers to create large web applications that can change data, without reloading the page. The main purpose of React is to be fast, scalable, and simple. It works only on user interfaces in the application. This corresponds to the view in the MVC template. </a:t>
            </a:r>
            <a:endParaRPr lang="en-US" dirty="0"/>
          </a:p>
          <a:p>
            <a:pPr algn="l" rtl="0">
              <a:defRPr/>
            </a:pPr>
            <a:r>
              <a:rPr lang="en-US" dirty="0"/>
              <a:t>JavaScript can be used to make web pages dynamic. This is where React comes in. With React, we use JavaScript to write HTML. </a:t>
            </a:r>
          </a:p>
          <a:p>
            <a:pPr algn="l" rtl="0">
              <a:defRPr/>
            </a:pPr>
            <a:r>
              <a:rPr lang="en-US" dirty="0"/>
              <a:t>React is declarative. This means we tell React what we want to do, not how to do it. </a:t>
            </a:r>
          </a:p>
          <a:p>
            <a:pPr algn="l" rtl="0">
              <a:defRPr/>
            </a:pPr>
            <a:endParaRPr dirty="0"/>
          </a:p>
        </p:txBody>
      </p:sp>
      <p:sp>
        <p:nvSpPr>
          <p:cNvPr id="203" name="Slide Title"/>
          <p:cNvSpPr txBox="1">
            <a:spLocks noGrp="1"/>
          </p:cNvSpPr>
          <p:nvPr>
            <p:ph type="title"/>
          </p:nvPr>
        </p:nvSpPr>
        <p:spPr>
          <a:prstGeom prst="rect">
            <a:avLst/>
          </a:prstGeom>
        </p:spPr>
        <p:txBody>
          <a:bodyPr>
            <a:normAutofit fontScale="90000"/>
          </a:bodyPr>
          <a:lstStyle/>
          <a:p>
            <a:pPr algn="l" rtl="0">
              <a:defRPr/>
            </a:pPr>
            <a:r>
              <a:rPr lang="en-US" dirty="0"/>
              <a:t>What is React?</a:t>
            </a:r>
            <a:br>
              <a:rPr lang="en-US" dirty="0"/>
            </a:br>
            <a:endParaRPr dirty="0"/>
          </a:p>
        </p:txBody>
      </p:sp>
      <p:pic>
        <p:nvPicPr>
          <p:cNvPr id="1026" name="Picture 2" descr="ريأكت - ويكيبيديا">
            <a:extLst>
              <a:ext uri="{FF2B5EF4-FFF2-40B4-BE49-F238E27FC236}">
                <a16:creationId xmlns:a16="http://schemas.microsoft.com/office/drawing/2014/main" id="{A573807F-E7D3-469B-B563-4F5B44C18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9253" y="8005142"/>
            <a:ext cx="8081402" cy="571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602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12714774" cy="8256630"/>
          </a:xfrm>
          <a:prstGeom prst="rect">
            <a:avLst/>
          </a:prstGeom>
        </p:spPr>
        <p:txBody>
          <a:bodyPr>
            <a:normAutofit/>
          </a:bodyPr>
          <a:lstStyle/>
          <a:p>
            <a:pPr algn="l" rtl="0">
              <a:defRPr/>
            </a:pPr>
            <a:r>
              <a:rPr lang="en-US" dirty="0"/>
              <a:t>Applications that are contained within one web page are called single-page applications (SPA).</a:t>
            </a:r>
          </a:p>
          <a:p>
            <a:pPr algn="l" rtl="0">
              <a:defRPr/>
            </a:pPr>
            <a:r>
              <a:rPr lang="en-US" dirty="0"/>
              <a:t>The browser downloads the entire app data when you visit SPA web applications. Thus, you can browse through different parts of the app seamlessly and the page won’t reload every time you click on something.</a:t>
            </a:r>
          </a:p>
          <a:p>
            <a:pPr algn="l" rtl="0">
              <a:defRPr/>
            </a:pPr>
            <a:r>
              <a:rPr lang="en-US" dirty="0"/>
              <a:t>This is because a single page application executes the logic in the browser, instead of a server. It does so with JavaScript frameworks that can lift this heavy data on the client-side. JavaScript also enables an SPA to reload only those parts of the app that a user requests for, not the entire app. As a result, SPAs are known to deliver fast and efficient performance.</a:t>
            </a:r>
            <a:endParaRPr dirty="0"/>
          </a:p>
        </p:txBody>
      </p:sp>
      <p:sp>
        <p:nvSpPr>
          <p:cNvPr id="203" name="Slide Title"/>
          <p:cNvSpPr txBox="1">
            <a:spLocks noGrp="1"/>
          </p:cNvSpPr>
          <p:nvPr>
            <p:ph type="title"/>
          </p:nvPr>
        </p:nvSpPr>
        <p:spPr>
          <a:xfrm>
            <a:off x="1206498" y="1079500"/>
            <a:ext cx="20253909" cy="1435100"/>
          </a:xfrm>
          <a:prstGeom prst="rect">
            <a:avLst/>
          </a:prstGeom>
        </p:spPr>
        <p:txBody>
          <a:bodyPr>
            <a:normAutofit fontScale="90000"/>
          </a:bodyPr>
          <a:lstStyle/>
          <a:p>
            <a:pPr algn="l" rtl="0">
              <a:defRPr/>
            </a:pPr>
            <a:r>
              <a:rPr lang="en-US" dirty="0"/>
              <a:t>What Is a Single Page Application? (SPA)</a:t>
            </a:r>
          </a:p>
        </p:txBody>
      </p:sp>
      <p:pic>
        <p:nvPicPr>
          <p:cNvPr id="1030" name="Picture 6" descr="How to Build A Single Page Application (SPA) - Clockwise Software">
            <a:extLst>
              <a:ext uri="{FF2B5EF4-FFF2-40B4-BE49-F238E27FC236}">
                <a16:creationId xmlns:a16="http://schemas.microsoft.com/office/drawing/2014/main" id="{8903A227-D9A2-49AC-AAB7-2C88C36C8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7383" y="4814596"/>
            <a:ext cx="9459012" cy="46619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ubscription for IPU rooms – Donate to Jersey Hospice Care">
            <a:extLst>
              <a:ext uri="{FF2B5EF4-FFF2-40B4-BE49-F238E27FC236}">
                <a16:creationId xmlns:a16="http://schemas.microsoft.com/office/drawing/2014/main" id="{E3F23BF2-1D59-449C-8A14-DD280517DDA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7120" t="16327" r="27127" b="18134"/>
          <a:stretch/>
        </p:blipFill>
        <p:spPr bwMode="auto">
          <a:xfrm>
            <a:off x="17834812" y="6507987"/>
            <a:ext cx="835100" cy="11962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تويتر - ويكيبيديا">
            <a:extLst>
              <a:ext uri="{FF2B5EF4-FFF2-40B4-BE49-F238E27FC236}">
                <a16:creationId xmlns:a16="http://schemas.microsoft.com/office/drawing/2014/main" id="{8FFE8711-75AE-4431-A489-D40114B5F3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58660" y="6819919"/>
            <a:ext cx="805727" cy="651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498" y="1079500"/>
            <a:ext cx="20253909" cy="1435100"/>
          </a:xfrm>
          <a:prstGeom prst="rect">
            <a:avLst/>
          </a:prstGeom>
        </p:spPr>
        <p:txBody>
          <a:bodyPr>
            <a:normAutofit fontScale="90000"/>
          </a:bodyPr>
          <a:lstStyle/>
          <a:p>
            <a:pPr algn="l" rtl="0">
              <a:defRPr/>
            </a:pPr>
            <a:r>
              <a:rPr lang="en-US" dirty="0"/>
              <a:t>What Is a Single Page Application? (SPA)</a:t>
            </a:r>
          </a:p>
        </p:txBody>
      </p:sp>
      <p:sp>
        <p:nvSpPr>
          <p:cNvPr id="3" name="عنصر نائب للنص 2">
            <a:extLst>
              <a:ext uri="{FF2B5EF4-FFF2-40B4-BE49-F238E27FC236}">
                <a16:creationId xmlns:a16="http://schemas.microsoft.com/office/drawing/2014/main" id="{1F194880-BDCF-409E-86EA-60C5A20CC083}"/>
              </a:ext>
            </a:extLst>
          </p:cNvPr>
          <p:cNvSpPr>
            <a:spLocks noGrp="1"/>
          </p:cNvSpPr>
          <p:nvPr>
            <p:ph type="body" sz="half" idx="1"/>
          </p:nvPr>
        </p:nvSpPr>
        <p:spPr/>
        <p:txBody>
          <a:bodyPr/>
          <a:lstStyle/>
          <a:p>
            <a:endParaRPr lang="en-US" dirty="0"/>
          </a:p>
        </p:txBody>
      </p:sp>
      <p:pic>
        <p:nvPicPr>
          <p:cNvPr id="9" name="Picture 4" descr="Trello web-based list-making application">
            <a:extLst>
              <a:ext uri="{FF2B5EF4-FFF2-40B4-BE49-F238E27FC236}">
                <a16:creationId xmlns:a16="http://schemas.microsoft.com/office/drawing/2014/main" id="{A09A64FC-9B36-4F48-8764-2AF308CE1FC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17183" y="3614318"/>
            <a:ext cx="15349634" cy="767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809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3" name="Slide Title"/>
          <p:cNvSpPr txBox="1">
            <a:spLocks noGrp="1"/>
          </p:cNvSpPr>
          <p:nvPr>
            <p:ph type="title"/>
          </p:nvPr>
        </p:nvSpPr>
        <p:spPr>
          <a:xfrm>
            <a:off x="1206500" y="1079500"/>
            <a:ext cx="21971000" cy="1435100"/>
          </a:xfrm>
          <a:prstGeom prst="rect">
            <a:avLst/>
          </a:prstGeom>
        </p:spPr>
        <p:txBody>
          <a:bodyPr>
            <a:normAutofit/>
          </a:bodyPr>
          <a:lstStyle/>
          <a:p>
            <a:pPr algn="l" rtl="0">
              <a:defRPr/>
            </a:pPr>
            <a:r>
              <a:rPr lang="en-US" dirty="0"/>
              <a:t>Advantages of Single-Page Applications</a:t>
            </a:r>
          </a:p>
        </p:txBody>
      </p:sp>
      <p:sp>
        <p:nvSpPr>
          <p:cNvPr id="4" name="عنصر نائب للنص 3">
            <a:extLst>
              <a:ext uri="{FF2B5EF4-FFF2-40B4-BE49-F238E27FC236}">
                <a16:creationId xmlns:a16="http://schemas.microsoft.com/office/drawing/2014/main" id="{F0C733F0-D3B0-48CE-910C-27C0BE21C3CC}"/>
              </a:ext>
            </a:extLst>
          </p:cNvPr>
          <p:cNvSpPr>
            <a:spLocks noGrp="1"/>
          </p:cNvSpPr>
          <p:nvPr>
            <p:ph type="body" sz="half" idx="1"/>
          </p:nvPr>
        </p:nvSpPr>
        <p:spPr/>
        <p:txBody>
          <a:bodyPr/>
          <a:lstStyle/>
          <a:p>
            <a:endParaRPr lang="en-US"/>
          </a:p>
        </p:txBody>
      </p:sp>
      <p:pic>
        <p:nvPicPr>
          <p:cNvPr id="3074" name="Picture 2">
            <a:extLst>
              <a:ext uri="{FF2B5EF4-FFF2-40B4-BE49-F238E27FC236}">
                <a16:creationId xmlns:a16="http://schemas.microsoft.com/office/drawing/2014/main" id="{61327C51-6DED-44E6-A698-8FC03566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971" y="2514600"/>
            <a:ext cx="15806057" cy="98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56791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902</TotalTime>
  <Words>2519</Words>
  <Application>Microsoft Office PowerPoint</Application>
  <PresentationFormat>مخصص</PresentationFormat>
  <Paragraphs>136</Paragraphs>
  <Slides>28</Slides>
  <Notes>18</Notes>
  <HiddenSlides>0</HiddenSlides>
  <MMClips>0</MMClips>
  <ScaleCrop>false</ScaleCrop>
  <HeadingPairs>
    <vt:vector size="6" baseType="variant">
      <vt:variant>
        <vt:lpstr>الخطوط المستخدمة</vt:lpstr>
      </vt:variant>
      <vt:variant>
        <vt:i4>13</vt:i4>
      </vt:variant>
      <vt:variant>
        <vt:lpstr>نسق</vt:lpstr>
      </vt:variant>
      <vt:variant>
        <vt:i4>1</vt:i4>
      </vt:variant>
      <vt:variant>
        <vt:lpstr>عناوين الشرائح</vt:lpstr>
      </vt:variant>
      <vt:variant>
        <vt:i4>28</vt:i4>
      </vt:variant>
    </vt:vector>
  </HeadingPairs>
  <TitlesOfParts>
    <vt:vector size="42" baseType="lpstr">
      <vt:lpstr>Arial</vt:lpstr>
      <vt:lpstr>Cabin</vt:lpstr>
      <vt:lpstr>charter</vt:lpstr>
      <vt:lpstr>Consolas</vt:lpstr>
      <vt:lpstr>Courier New</vt:lpstr>
      <vt:lpstr>Helvetica</vt:lpstr>
      <vt:lpstr>Helvetica Neue</vt:lpstr>
      <vt:lpstr>Helvetica Neue Medium</vt:lpstr>
      <vt:lpstr>Montserrat</vt:lpstr>
      <vt:lpstr>Montserrat Light</vt:lpstr>
      <vt:lpstr>Open Sans</vt:lpstr>
      <vt:lpstr>sohne</vt:lpstr>
      <vt:lpstr>Trebuchet MS</vt:lpstr>
      <vt:lpstr>21_BasicWhite</vt:lpstr>
      <vt:lpstr>ReactJS I (Introduction to React)  </vt:lpstr>
      <vt:lpstr>Objective  </vt:lpstr>
      <vt:lpstr>MVC architecture</vt:lpstr>
      <vt:lpstr>MVC architecture</vt:lpstr>
      <vt:lpstr>MVC architecture</vt:lpstr>
      <vt:lpstr>What is React? </vt:lpstr>
      <vt:lpstr>What Is a Single Page Application? (SPA)</vt:lpstr>
      <vt:lpstr>What Is a Single Page Application? (SPA)</vt:lpstr>
      <vt:lpstr>Advantages of Single-Page Applications</vt:lpstr>
      <vt:lpstr>Disadvantages of Single-Page Applications</vt:lpstr>
      <vt:lpstr>DOM for an HTML Table</vt:lpstr>
      <vt:lpstr>Virtual DOM</vt:lpstr>
      <vt:lpstr>JSX</vt:lpstr>
      <vt:lpstr>JSX</vt:lpstr>
      <vt:lpstr>JSX Rules</vt:lpstr>
      <vt:lpstr>JSX Rules</vt:lpstr>
      <vt:lpstr>React Elements</vt:lpstr>
      <vt:lpstr>Creating React Elements</vt:lpstr>
      <vt:lpstr>Creating React Elements</vt:lpstr>
      <vt:lpstr>Creating React Elements</vt:lpstr>
      <vt:lpstr>Creating React Elements</vt:lpstr>
      <vt:lpstr>Styling React Elements</vt:lpstr>
      <vt:lpstr>React-Bootstrap</vt:lpstr>
      <vt:lpstr>React Starter Kits</vt:lpstr>
      <vt:lpstr>React Starter Kits</vt:lpstr>
      <vt:lpstr>React Starter Kits</vt:lpstr>
      <vt:lpstr>Debugging a React App</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haneen nooh</cp:lastModifiedBy>
  <cp:revision>30</cp:revision>
  <dcterms:modified xsi:type="dcterms:W3CDTF">2021-10-24T16:45:24Z</dcterms:modified>
</cp:coreProperties>
</file>